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299" r:id="rId6"/>
    <p:sldId id="300" r:id="rId7"/>
    <p:sldId id="301" r:id="rId8"/>
    <p:sldId id="302" r:id="rId9"/>
    <p:sldId id="303" r:id="rId10"/>
    <p:sldId id="304" r:id="rId11"/>
    <p:sldId id="305" r:id="rId12"/>
    <p:sldId id="306" r:id="rId13"/>
    <p:sldId id="307" r:id="rId14"/>
    <p:sldId id="308" r:id="rId15"/>
    <p:sldId id="309" r:id="rId16"/>
    <p:sldId id="310" r:id="rId17"/>
    <p:sldId id="311" r:id="rId18"/>
    <p:sldId id="312" r:id="rId19"/>
    <p:sldId id="31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iagrams/_rels/data2.xml.rels><?xml version="1.0" encoding="UTF-8" standalone="yes"?>
<Relationships xmlns="http://schemas.openxmlformats.org/package/2006/relationships"><Relationship Id="rId8" Type="http://schemas.openxmlformats.org/officeDocument/2006/relationships/image" Target="../media/image9.svg"/><Relationship Id="rId13" Type="http://schemas.openxmlformats.org/officeDocument/2006/relationships/image" Target="../media/image14.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sv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 Id="rId14" Type="http://schemas.openxmlformats.org/officeDocument/2006/relationships/image" Target="../media/image15.svg"/></Relationships>
</file>

<file path=ppt/diagrams/_rels/drawing2.xml.rels><?xml version="1.0" encoding="UTF-8" standalone="yes"?>
<Relationships xmlns="http://schemas.openxmlformats.org/package/2006/relationships"><Relationship Id="rId8" Type="http://schemas.openxmlformats.org/officeDocument/2006/relationships/image" Target="../media/image9.svg"/><Relationship Id="rId13" Type="http://schemas.openxmlformats.org/officeDocument/2006/relationships/image" Target="../media/image14.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sv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 Id="rId14" Type="http://schemas.openxmlformats.org/officeDocument/2006/relationships/image" Target="../media/image15.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EE43360-4440-416E-B27A-1C6B65EEF187}"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45FAF397-BBD3-451F-974D-08744776AC53}">
      <dgm:prSet/>
      <dgm:spPr/>
      <dgm:t>
        <a:bodyPr/>
        <a:lstStyle/>
        <a:p>
          <a:r>
            <a:rPr lang="en-US"/>
            <a:t>Mr. Bhairav Kishor Rane</a:t>
          </a:r>
        </a:p>
      </dgm:t>
    </dgm:pt>
    <dgm:pt modelId="{A3985F5A-52CF-4A89-BCF8-22D4AEDB9932}" type="parTrans" cxnId="{B7F5F4A8-3219-41BA-A544-8B53FDB2216B}">
      <dgm:prSet/>
      <dgm:spPr/>
      <dgm:t>
        <a:bodyPr/>
        <a:lstStyle/>
        <a:p>
          <a:endParaRPr lang="en-US"/>
        </a:p>
      </dgm:t>
    </dgm:pt>
    <dgm:pt modelId="{26A9DCA3-CEBE-4DD2-9456-FBF9A17BEC5B}" type="sibTrans" cxnId="{B7F5F4A8-3219-41BA-A544-8B53FDB2216B}">
      <dgm:prSet/>
      <dgm:spPr/>
      <dgm:t>
        <a:bodyPr/>
        <a:lstStyle/>
        <a:p>
          <a:endParaRPr lang="en-US"/>
        </a:p>
      </dgm:t>
    </dgm:pt>
    <dgm:pt modelId="{998CF932-D5C7-4980-9BC4-3B37C6C6D4EC}">
      <dgm:prSet/>
      <dgm:spPr/>
      <dgm:t>
        <a:bodyPr/>
        <a:lstStyle/>
        <a:p>
          <a:r>
            <a:rPr lang="en-US"/>
            <a:t>Mr. Tejas Ghansham Kale </a:t>
          </a:r>
        </a:p>
      </dgm:t>
    </dgm:pt>
    <dgm:pt modelId="{883B1D5D-19B3-428D-91D3-BF480B7BBFD7}" type="parTrans" cxnId="{F81EB380-7DAC-437A-B140-668A1274533D}">
      <dgm:prSet/>
      <dgm:spPr/>
      <dgm:t>
        <a:bodyPr/>
        <a:lstStyle/>
        <a:p>
          <a:endParaRPr lang="en-US"/>
        </a:p>
      </dgm:t>
    </dgm:pt>
    <dgm:pt modelId="{A627FD44-536B-4CA7-89DF-4C0DC048CE2D}" type="sibTrans" cxnId="{F81EB380-7DAC-437A-B140-668A1274533D}">
      <dgm:prSet/>
      <dgm:spPr/>
      <dgm:t>
        <a:bodyPr/>
        <a:lstStyle/>
        <a:p>
          <a:endParaRPr lang="en-US"/>
        </a:p>
      </dgm:t>
    </dgm:pt>
    <dgm:pt modelId="{10BAF68B-DCD5-4C70-A8FE-D67BE6A531E6}">
      <dgm:prSet/>
      <dgm:spPr/>
      <dgm:t>
        <a:bodyPr/>
        <a:lstStyle/>
        <a:p>
          <a:r>
            <a:rPr lang="en-US"/>
            <a:t>Mr. Gaurav D. Thakare</a:t>
          </a:r>
        </a:p>
      </dgm:t>
    </dgm:pt>
    <dgm:pt modelId="{C99734BA-CDE4-41AF-87CF-44C88E3663F2}" type="parTrans" cxnId="{3B68A3A1-C7B2-454F-91EC-75B8FE48193D}">
      <dgm:prSet/>
      <dgm:spPr/>
      <dgm:t>
        <a:bodyPr/>
        <a:lstStyle/>
        <a:p>
          <a:endParaRPr lang="en-US"/>
        </a:p>
      </dgm:t>
    </dgm:pt>
    <dgm:pt modelId="{91075A1D-2515-4AEA-A7C2-93786C86314D}" type="sibTrans" cxnId="{3B68A3A1-C7B2-454F-91EC-75B8FE48193D}">
      <dgm:prSet/>
      <dgm:spPr/>
      <dgm:t>
        <a:bodyPr/>
        <a:lstStyle/>
        <a:p>
          <a:endParaRPr lang="en-US"/>
        </a:p>
      </dgm:t>
    </dgm:pt>
    <dgm:pt modelId="{1D115FC1-7F89-48EE-9907-0BA6B187A006}">
      <dgm:prSet/>
      <dgm:spPr/>
      <dgm:t>
        <a:bodyPr/>
        <a:lstStyle/>
        <a:p>
          <a:r>
            <a:rPr lang="en-US"/>
            <a:t>Ms. Dasari Krishna Teja Sree</a:t>
          </a:r>
        </a:p>
      </dgm:t>
    </dgm:pt>
    <dgm:pt modelId="{B0E1B747-F468-4F4F-A6DF-C1AC7B491317}" type="parTrans" cxnId="{C27D1E33-D17D-4E68-8FC9-9D961FB05D02}">
      <dgm:prSet/>
      <dgm:spPr/>
      <dgm:t>
        <a:bodyPr/>
        <a:lstStyle/>
        <a:p>
          <a:endParaRPr lang="en-US"/>
        </a:p>
      </dgm:t>
    </dgm:pt>
    <dgm:pt modelId="{52C70995-A60B-474B-A696-BAA5B06F80CC}" type="sibTrans" cxnId="{C27D1E33-D17D-4E68-8FC9-9D961FB05D02}">
      <dgm:prSet/>
      <dgm:spPr/>
      <dgm:t>
        <a:bodyPr/>
        <a:lstStyle/>
        <a:p>
          <a:endParaRPr lang="en-US"/>
        </a:p>
      </dgm:t>
    </dgm:pt>
    <dgm:pt modelId="{ADE33E1E-CEB6-47E0-B0F6-95EFD2FB3FE2}">
      <dgm:prSet/>
      <dgm:spPr/>
      <dgm:t>
        <a:bodyPr/>
        <a:lstStyle/>
        <a:p>
          <a:r>
            <a:rPr lang="en-US"/>
            <a:t>Mr. Aftab Ali Akhtar Ali Shaikh </a:t>
          </a:r>
        </a:p>
      </dgm:t>
    </dgm:pt>
    <dgm:pt modelId="{F2DD9244-32D9-4856-8A33-66316977F119}" type="parTrans" cxnId="{1C07B757-001E-42DE-B790-CEE984BDFBEA}">
      <dgm:prSet/>
      <dgm:spPr/>
      <dgm:t>
        <a:bodyPr/>
        <a:lstStyle/>
        <a:p>
          <a:endParaRPr lang="en-US"/>
        </a:p>
      </dgm:t>
    </dgm:pt>
    <dgm:pt modelId="{254B3D6E-EB0D-4734-AACB-98B63E687157}" type="sibTrans" cxnId="{1C07B757-001E-42DE-B790-CEE984BDFBEA}">
      <dgm:prSet/>
      <dgm:spPr/>
      <dgm:t>
        <a:bodyPr/>
        <a:lstStyle/>
        <a:p>
          <a:endParaRPr lang="en-US"/>
        </a:p>
      </dgm:t>
    </dgm:pt>
    <dgm:pt modelId="{EF28C2E0-07ED-43FF-8E6F-EA21C9411E87}">
      <dgm:prSet/>
      <dgm:spPr/>
      <dgm:t>
        <a:bodyPr/>
        <a:lstStyle/>
        <a:p>
          <a:r>
            <a:rPr lang="en-US" dirty="0"/>
            <a:t>Mr. Muhammed </a:t>
          </a:r>
          <a:r>
            <a:rPr lang="en-US" dirty="0" err="1"/>
            <a:t>Shafeek</a:t>
          </a:r>
          <a:r>
            <a:rPr lang="en-US" dirty="0"/>
            <a:t> K</a:t>
          </a:r>
        </a:p>
      </dgm:t>
    </dgm:pt>
    <dgm:pt modelId="{8416332F-9AEB-454A-89A0-5964037CAC4F}" type="parTrans" cxnId="{40FB6296-BE72-4B99-B711-58BC0C3C3B42}">
      <dgm:prSet/>
      <dgm:spPr/>
      <dgm:t>
        <a:bodyPr/>
        <a:lstStyle/>
        <a:p>
          <a:endParaRPr lang="en-US"/>
        </a:p>
      </dgm:t>
    </dgm:pt>
    <dgm:pt modelId="{E8CFC27C-3821-4EF5-910F-72C5CF52DDB2}" type="sibTrans" cxnId="{40FB6296-BE72-4B99-B711-58BC0C3C3B42}">
      <dgm:prSet/>
      <dgm:spPr/>
      <dgm:t>
        <a:bodyPr/>
        <a:lstStyle/>
        <a:p>
          <a:endParaRPr lang="en-US"/>
        </a:p>
      </dgm:t>
    </dgm:pt>
    <dgm:pt modelId="{35EC490E-12B8-4539-B0C0-295FCD53FCD6}" type="pres">
      <dgm:prSet presAssocID="{5EE43360-4440-416E-B27A-1C6B65EEF187}" presName="vert0" presStyleCnt="0">
        <dgm:presLayoutVars>
          <dgm:dir/>
          <dgm:animOne val="branch"/>
          <dgm:animLvl val="lvl"/>
        </dgm:presLayoutVars>
      </dgm:prSet>
      <dgm:spPr/>
    </dgm:pt>
    <dgm:pt modelId="{B28E3DB2-D942-4865-A912-C4D7FE27E7BB}" type="pres">
      <dgm:prSet presAssocID="{45FAF397-BBD3-451F-974D-08744776AC53}" presName="thickLine" presStyleLbl="alignNode1" presStyleIdx="0" presStyleCnt="6"/>
      <dgm:spPr/>
    </dgm:pt>
    <dgm:pt modelId="{EE02D849-18A2-4FD2-B250-91980F45F2E9}" type="pres">
      <dgm:prSet presAssocID="{45FAF397-BBD3-451F-974D-08744776AC53}" presName="horz1" presStyleCnt="0"/>
      <dgm:spPr/>
    </dgm:pt>
    <dgm:pt modelId="{DBD8FD2A-04F3-49FA-A138-E93E9B1F31CF}" type="pres">
      <dgm:prSet presAssocID="{45FAF397-BBD3-451F-974D-08744776AC53}" presName="tx1" presStyleLbl="revTx" presStyleIdx="0" presStyleCnt="6"/>
      <dgm:spPr/>
    </dgm:pt>
    <dgm:pt modelId="{CD875E7E-4AF8-4604-A3A8-04F7650BBC92}" type="pres">
      <dgm:prSet presAssocID="{45FAF397-BBD3-451F-974D-08744776AC53}" presName="vert1" presStyleCnt="0"/>
      <dgm:spPr/>
    </dgm:pt>
    <dgm:pt modelId="{C8BBB5F1-3486-4BC0-9972-082BDE0B00D0}" type="pres">
      <dgm:prSet presAssocID="{998CF932-D5C7-4980-9BC4-3B37C6C6D4EC}" presName="thickLine" presStyleLbl="alignNode1" presStyleIdx="1" presStyleCnt="6"/>
      <dgm:spPr/>
    </dgm:pt>
    <dgm:pt modelId="{775A76EA-F3EC-4574-A3B3-62493C4F4A1F}" type="pres">
      <dgm:prSet presAssocID="{998CF932-D5C7-4980-9BC4-3B37C6C6D4EC}" presName="horz1" presStyleCnt="0"/>
      <dgm:spPr/>
    </dgm:pt>
    <dgm:pt modelId="{67BDD6C1-4346-45F8-A445-D1B4FC7448A1}" type="pres">
      <dgm:prSet presAssocID="{998CF932-D5C7-4980-9BC4-3B37C6C6D4EC}" presName="tx1" presStyleLbl="revTx" presStyleIdx="1" presStyleCnt="6"/>
      <dgm:spPr/>
    </dgm:pt>
    <dgm:pt modelId="{E5026232-E974-4AA4-A7AC-84602066BD50}" type="pres">
      <dgm:prSet presAssocID="{998CF932-D5C7-4980-9BC4-3B37C6C6D4EC}" presName="vert1" presStyleCnt="0"/>
      <dgm:spPr/>
    </dgm:pt>
    <dgm:pt modelId="{DF6B0C96-F808-432F-B5C3-61962133C600}" type="pres">
      <dgm:prSet presAssocID="{10BAF68B-DCD5-4C70-A8FE-D67BE6A531E6}" presName="thickLine" presStyleLbl="alignNode1" presStyleIdx="2" presStyleCnt="6"/>
      <dgm:spPr/>
    </dgm:pt>
    <dgm:pt modelId="{DAB61932-3CBE-4F85-AD03-F229E66639FC}" type="pres">
      <dgm:prSet presAssocID="{10BAF68B-DCD5-4C70-A8FE-D67BE6A531E6}" presName="horz1" presStyleCnt="0"/>
      <dgm:spPr/>
    </dgm:pt>
    <dgm:pt modelId="{3FF2037E-16C8-4289-8BE0-CD85E8CB7C6F}" type="pres">
      <dgm:prSet presAssocID="{10BAF68B-DCD5-4C70-A8FE-D67BE6A531E6}" presName="tx1" presStyleLbl="revTx" presStyleIdx="2" presStyleCnt="6"/>
      <dgm:spPr/>
    </dgm:pt>
    <dgm:pt modelId="{C0CAAE01-41B6-4DC0-8CB4-4480ADA04BF2}" type="pres">
      <dgm:prSet presAssocID="{10BAF68B-DCD5-4C70-A8FE-D67BE6A531E6}" presName="vert1" presStyleCnt="0"/>
      <dgm:spPr/>
    </dgm:pt>
    <dgm:pt modelId="{379FE871-97F6-4135-8417-A1FD43768012}" type="pres">
      <dgm:prSet presAssocID="{1D115FC1-7F89-48EE-9907-0BA6B187A006}" presName="thickLine" presStyleLbl="alignNode1" presStyleIdx="3" presStyleCnt="6"/>
      <dgm:spPr/>
    </dgm:pt>
    <dgm:pt modelId="{98405995-79B5-4E7D-89CC-2E3A1525A8E2}" type="pres">
      <dgm:prSet presAssocID="{1D115FC1-7F89-48EE-9907-0BA6B187A006}" presName="horz1" presStyleCnt="0"/>
      <dgm:spPr/>
    </dgm:pt>
    <dgm:pt modelId="{D4646B90-CC47-45EF-B1DD-698C3FBB6BF8}" type="pres">
      <dgm:prSet presAssocID="{1D115FC1-7F89-48EE-9907-0BA6B187A006}" presName="tx1" presStyleLbl="revTx" presStyleIdx="3" presStyleCnt="6"/>
      <dgm:spPr/>
    </dgm:pt>
    <dgm:pt modelId="{74194FD6-08C0-4055-8AE2-95396506E810}" type="pres">
      <dgm:prSet presAssocID="{1D115FC1-7F89-48EE-9907-0BA6B187A006}" presName="vert1" presStyleCnt="0"/>
      <dgm:spPr/>
    </dgm:pt>
    <dgm:pt modelId="{CAB3EA2D-563C-47E5-93BB-A775F9BCF5A5}" type="pres">
      <dgm:prSet presAssocID="{ADE33E1E-CEB6-47E0-B0F6-95EFD2FB3FE2}" presName="thickLine" presStyleLbl="alignNode1" presStyleIdx="4" presStyleCnt="6"/>
      <dgm:spPr/>
    </dgm:pt>
    <dgm:pt modelId="{7E9780C5-3B43-4BFA-A68B-6B38F0ECE2EC}" type="pres">
      <dgm:prSet presAssocID="{ADE33E1E-CEB6-47E0-B0F6-95EFD2FB3FE2}" presName="horz1" presStyleCnt="0"/>
      <dgm:spPr/>
    </dgm:pt>
    <dgm:pt modelId="{3C7414E7-9755-4843-9DC9-38CDC07D7FF4}" type="pres">
      <dgm:prSet presAssocID="{ADE33E1E-CEB6-47E0-B0F6-95EFD2FB3FE2}" presName="tx1" presStyleLbl="revTx" presStyleIdx="4" presStyleCnt="6"/>
      <dgm:spPr/>
    </dgm:pt>
    <dgm:pt modelId="{F9419C4D-5365-4177-82B1-CA7B11B958A5}" type="pres">
      <dgm:prSet presAssocID="{ADE33E1E-CEB6-47E0-B0F6-95EFD2FB3FE2}" presName="vert1" presStyleCnt="0"/>
      <dgm:spPr/>
    </dgm:pt>
    <dgm:pt modelId="{3CD8A5D4-AC95-441C-8BA8-F91583CF6C6A}" type="pres">
      <dgm:prSet presAssocID="{EF28C2E0-07ED-43FF-8E6F-EA21C9411E87}" presName="thickLine" presStyleLbl="alignNode1" presStyleIdx="5" presStyleCnt="6"/>
      <dgm:spPr/>
    </dgm:pt>
    <dgm:pt modelId="{20DD9338-34EC-46BB-8E63-F1AED012F3B3}" type="pres">
      <dgm:prSet presAssocID="{EF28C2E0-07ED-43FF-8E6F-EA21C9411E87}" presName="horz1" presStyleCnt="0"/>
      <dgm:spPr/>
    </dgm:pt>
    <dgm:pt modelId="{09BB50E3-7093-48D8-8171-F6A58BDE73E0}" type="pres">
      <dgm:prSet presAssocID="{EF28C2E0-07ED-43FF-8E6F-EA21C9411E87}" presName="tx1" presStyleLbl="revTx" presStyleIdx="5" presStyleCnt="6"/>
      <dgm:spPr/>
    </dgm:pt>
    <dgm:pt modelId="{C62EED2C-9DDF-48E0-B92B-1B84835132D2}" type="pres">
      <dgm:prSet presAssocID="{EF28C2E0-07ED-43FF-8E6F-EA21C9411E87}" presName="vert1" presStyleCnt="0"/>
      <dgm:spPr/>
    </dgm:pt>
  </dgm:ptLst>
  <dgm:cxnLst>
    <dgm:cxn modelId="{7F6D5E05-ED7C-4602-ADBE-6263283652EB}" type="presOf" srcId="{5EE43360-4440-416E-B27A-1C6B65EEF187}" destId="{35EC490E-12B8-4539-B0C0-295FCD53FCD6}" srcOrd="0" destOrd="0" presId="urn:microsoft.com/office/officeart/2008/layout/LinedList"/>
    <dgm:cxn modelId="{C27D1E33-D17D-4E68-8FC9-9D961FB05D02}" srcId="{5EE43360-4440-416E-B27A-1C6B65EEF187}" destId="{1D115FC1-7F89-48EE-9907-0BA6B187A006}" srcOrd="3" destOrd="0" parTransId="{B0E1B747-F468-4F4F-A6DF-C1AC7B491317}" sibTransId="{52C70995-A60B-474B-A696-BAA5B06F80CC}"/>
    <dgm:cxn modelId="{1C07B757-001E-42DE-B790-CEE984BDFBEA}" srcId="{5EE43360-4440-416E-B27A-1C6B65EEF187}" destId="{ADE33E1E-CEB6-47E0-B0F6-95EFD2FB3FE2}" srcOrd="4" destOrd="0" parTransId="{F2DD9244-32D9-4856-8A33-66316977F119}" sibTransId="{254B3D6E-EB0D-4734-AACB-98B63E687157}"/>
    <dgm:cxn modelId="{90760B78-6B9B-4323-BCEF-254A23126700}" type="presOf" srcId="{10BAF68B-DCD5-4C70-A8FE-D67BE6A531E6}" destId="{3FF2037E-16C8-4289-8BE0-CD85E8CB7C6F}" srcOrd="0" destOrd="0" presId="urn:microsoft.com/office/officeart/2008/layout/LinedList"/>
    <dgm:cxn modelId="{F81EB380-7DAC-437A-B140-668A1274533D}" srcId="{5EE43360-4440-416E-B27A-1C6B65EEF187}" destId="{998CF932-D5C7-4980-9BC4-3B37C6C6D4EC}" srcOrd="1" destOrd="0" parTransId="{883B1D5D-19B3-428D-91D3-BF480B7BBFD7}" sibTransId="{A627FD44-536B-4CA7-89DF-4C0DC048CE2D}"/>
    <dgm:cxn modelId="{4F1C1A8C-B798-42F3-A221-77A4CE57A3A7}" type="presOf" srcId="{45FAF397-BBD3-451F-974D-08744776AC53}" destId="{DBD8FD2A-04F3-49FA-A138-E93E9B1F31CF}" srcOrd="0" destOrd="0" presId="urn:microsoft.com/office/officeart/2008/layout/LinedList"/>
    <dgm:cxn modelId="{40FB6296-BE72-4B99-B711-58BC0C3C3B42}" srcId="{5EE43360-4440-416E-B27A-1C6B65EEF187}" destId="{EF28C2E0-07ED-43FF-8E6F-EA21C9411E87}" srcOrd="5" destOrd="0" parTransId="{8416332F-9AEB-454A-89A0-5964037CAC4F}" sibTransId="{E8CFC27C-3821-4EF5-910F-72C5CF52DDB2}"/>
    <dgm:cxn modelId="{3B68A3A1-C7B2-454F-91EC-75B8FE48193D}" srcId="{5EE43360-4440-416E-B27A-1C6B65EEF187}" destId="{10BAF68B-DCD5-4C70-A8FE-D67BE6A531E6}" srcOrd="2" destOrd="0" parTransId="{C99734BA-CDE4-41AF-87CF-44C88E3663F2}" sibTransId="{91075A1D-2515-4AEA-A7C2-93786C86314D}"/>
    <dgm:cxn modelId="{1DA8DAA7-E1D6-454E-906D-16B5B4198957}" type="presOf" srcId="{EF28C2E0-07ED-43FF-8E6F-EA21C9411E87}" destId="{09BB50E3-7093-48D8-8171-F6A58BDE73E0}" srcOrd="0" destOrd="0" presId="urn:microsoft.com/office/officeart/2008/layout/LinedList"/>
    <dgm:cxn modelId="{B7F5F4A8-3219-41BA-A544-8B53FDB2216B}" srcId="{5EE43360-4440-416E-B27A-1C6B65EEF187}" destId="{45FAF397-BBD3-451F-974D-08744776AC53}" srcOrd="0" destOrd="0" parTransId="{A3985F5A-52CF-4A89-BCF8-22D4AEDB9932}" sibTransId="{26A9DCA3-CEBE-4DD2-9456-FBF9A17BEC5B}"/>
    <dgm:cxn modelId="{7B6F72C2-D346-4542-B16E-7C63D989B14E}" type="presOf" srcId="{1D115FC1-7F89-48EE-9907-0BA6B187A006}" destId="{D4646B90-CC47-45EF-B1DD-698C3FBB6BF8}" srcOrd="0" destOrd="0" presId="urn:microsoft.com/office/officeart/2008/layout/LinedList"/>
    <dgm:cxn modelId="{CE4065DA-4A11-49F3-996A-E498A1C5C3D2}" type="presOf" srcId="{998CF932-D5C7-4980-9BC4-3B37C6C6D4EC}" destId="{67BDD6C1-4346-45F8-A445-D1B4FC7448A1}" srcOrd="0" destOrd="0" presId="urn:microsoft.com/office/officeart/2008/layout/LinedList"/>
    <dgm:cxn modelId="{8D6F3CEE-4FDB-4C9A-AA11-1321744253F1}" type="presOf" srcId="{ADE33E1E-CEB6-47E0-B0F6-95EFD2FB3FE2}" destId="{3C7414E7-9755-4843-9DC9-38CDC07D7FF4}" srcOrd="0" destOrd="0" presId="urn:microsoft.com/office/officeart/2008/layout/LinedList"/>
    <dgm:cxn modelId="{C138B09E-9985-4B5B-9BBB-E989CEB20754}" type="presParOf" srcId="{35EC490E-12B8-4539-B0C0-295FCD53FCD6}" destId="{B28E3DB2-D942-4865-A912-C4D7FE27E7BB}" srcOrd="0" destOrd="0" presId="urn:microsoft.com/office/officeart/2008/layout/LinedList"/>
    <dgm:cxn modelId="{AA7E2D5D-176E-4BC9-8B22-3B46EF691037}" type="presParOf" srcId="{35EC490E-12B8-4539-B0C0-295FCD53FCD6}" destId="{EE02D849-18A2-4FD2-B250-91980F45F2E9}" srcOrd="1" destOrd="0" presId="urn:microsoft.com/office/officeart/2008/layout/LinedList"/>
    <dgm:cxn modelId="{4943916C-7171-4E02-8291-F1900C34A39A}" type="presParOf" srcId="{EE02D849-18A2-4FD2-B250-91980F45F2E9}" destId="{DBD8FD2A-04F3-49FA-A138-E93E9B1F31CF}" srcOrd="0" destOrd="0" presId="urn:microsoft.com/office/officeart/2008/layout/LinedList"/>
    <dgm:cxn modelId="{30435CDC-FD71-434E-A16B-6CF17BA13188}" type="presParOf" srcId="{EE02D849-18A2-4FD2-B250-91980F45F2E9}" destId="{CD875E7E-4AF8-4604-A3A8-04F7650BBC92}" srcOrd="1" destOrd="0" presId="urn:microsoft.com/office/officeart/2008/layout/LinedList"/>
    <dgm:cxn modelId="{A2511FEF-2A81-44F1-AB7A-3737B68E8539}" type="presParOf" srcId="{35EC490E-12B8-4539-B0C0-295FCD53FCD6}" destId="{C8BBB5F1-3486-4BC0-9972-082BDE0B00D0}" srcOrd="2" destOrd="0" presId="urn:microsoft.com/office/officeart/2008/layout/LinedList"/>
    <dgm:cxn modelId="{BCD6520A-5361-416F-B2E3-26B63FEEF8EA}" type="presParOf" srcId="{35EC490E-12B8-4539-B0C0-295FCD53FCD6}" destId="{775A76EA-F3EC-4574-A3B3-62493C4F4A1F}" srcOrd="3" destOrd="0" presId="urn:microsoft.com/office/officeart/2008/layout/LinedList"/>
    <dgm:cxn modelId="{82F8845D-1550-402E-B9AB-A1F0EE242D18}" type="presParOf" srcId="{775A76EA-F3EC-4574-A3B3-62493C4F4A1F}" destId="{67BDD6C1-4346-45F8-A445-D1B4FC7448A1}" srcOrd="0" destOrd="0" presId="urn:microsoft.com/office/officeart/2008/layout/LinedList"/>
    <dgm:cxn modelId="{174F0085-951A-42C7-9BF7-71E48CFD20F9}" type="presParOf" srcId="{775A76EA-F3EC-4574-A3B3-62493C4F4A1F}" destId="{E5026232-E974-4AA4-A7AC-84602066BD50}" srcOrd="1" destOrd="0" presId="urn:microsoft.com/office/officeart/2008/layout/LinedList"/>
    <dgm:cxn modelId="{91DFD79B-9CDD-40B4-A7C0-C899593AF9A3}" type="presParOf" srcId="{35EC490E-12B8-4539-B0C0-295FCD53FCD6}" destId="{DF6B0C96-F808-432F-B5C3-61962133C600}" srcOrd="4" destOrd="0" presId="urn:microsoft.com/office/officeart/2008/layout/LinedList"/>
    <dgm:cxn modelId="{E4E40FBC-223E-44A1-BCE1-9A2EEDEC60F4}" type="presParOf" srcId="{35EC490E-12B8-4539-B0C0-295FCD53FCD6}" destId="{DAB61932-3CBE-4F85-AD03-F229E66639FC}" srcOrd="5" destOrd="0" presId="urn:microsoft.com/office/officeart/2008/layout/LinedList"/>
    <dgm:cxn modelId="{9A80B76C-7D90-4004-B196-1539015482B7}" type="presParOf" srcId="{DAB61932-3CBE-4F85-AD03-F229E66639FC}" destId="{3FF2037E-16C8-4289-8BE0-CD85E8CB7C6F}" srcOrd="0" destOrd="0" presId="urn:microsoft.com/office/officeart/2008/layout/LinedList"/>
    <dgm:cxn modelId="{D1B05BC7-80F4-4136-A585-E426233AE676}" type="presParOf" srcId="{DAB61932-3CBE-4F85-AD03-F229E66639FC}" destId="{C0CAAE01-41B6-4DC0-8CB4-4480ADA04BF2}" srcOrd="1" destOrd="0" presId="urn:microsoft.com/office/officeart/2008/layout/LinedList"/>
    <dgm:cxn modelId="{F64EE144-4460-41C0-900A-60CD5A3143DC}" type="presParOf" srcId="{35EC490E-12B8-4539-B0C0-295FCD53FCD6}" destId="{379FE871-97F6-4135-8417-A1FD43768012}" srcOrd="6" destOrd="0" presId="urn:microsoft.com/office/officeart/2008/layout/LinedList"/>
    <dgm:cxn modelId="{3C2573B7-D62E-440F-807D-3F485EE72BBD}" type="presParOf" srcId="{35EC490E-12B8-4539-B0C0-295FCD53FCD6}" destId="{98405995-79B5-4E7D-89CC-2E3A1525A8E2}" srcOrd="7" destOrd="0" presId="urn:microsoft.com/office/officeart/2008/layout/LinedList"/>
    <dgm:cxn modelId="{3AE67188-E7AD-4AE3-88BB-09B7F96B900B}" type="presParOf" srcId="{98405995-79B5-4E7D-89CC-2E3A1525A8E2}" destId="{D4646B90-CC47-45EF-B1DD-698C3FBB6BF8}" srcOrd="0" destOrd="0" presId="urn:microsoft.com/office/officeart/2008/layout/LinedList"/>
    <dgm:cxn modelId="{E66A7662-F8FE-4122-B7FF-A4A5E9F2987A}" type="presParOf" srcId="{98405995-79B5-4E7D-89CC-2E3A1525A8E2}" destId="{74194FD6-08C0-4055-8AE2-95396506E810}" srcOrd="1" destOrd="0" presId="urn:microsoft.com/office/officeart/2008/layout/LinedList"/>
    <dgm:cxn modelId="{5C924CF4-A73D-4F10-8635-FC49D8852761}" type="presParOf" srcId="{35EC490E-12B8-4539-B0C0-295FCD53FCD6}" destId="{CAB3EA2D-563C-47E5-93BB-A775F9BCF5A5}" srcOrd="8" destOrd="0" presId="urn:microsoft.com/office/officeart/2008/layout/LinedList"/>
    <dgm:cxn modelId="{BF2FF992-9886-47BF-A9DF-F437160A1D83}" type="presParOf" srcId="{35EC490E-12B8-4539-B0C0-295FCD53FCD6}" destId="{7E9780C5-3B43-4BFA-A68B-6B38F0ECE2EC}" srcOrd="9" destOrd="0" presId="urn:microsoft.com/office/officeart/2008/layout/LinedList"/>
    <dgm:cxn modelId="{AF4CCAEF-37A4-47AF-A2F0-E9A0D5C6DBC7}" type="presParOf" srcId="{7E9780C5-3B43-4BFA-A68B-6B38F0ECE2EC}" destId="{3C7414E7-9755-4843-9DC9-38CDC07D7FF4}" srcOrd="0" destOrd="0" presId="urn:microsoft.com/office/officeart/2008/layout/LinedList"/>
    <dgm:cxn modelId="{D35C0503-F36D-4C6A-969E-C0607D3DA083}" type="presParOf" srcId="{7E9780C5-3B43-4BFA-A68B-6B38F0ECE2EC}" destId="{F9419C4D-5365-4177-82B1-CA7B11B958A5}" srcOrd="1" destOrd="0" presId="urn:microsoft.com/office/officeart/2008/layout/LinedList"/>
    <dgm:cxn modelId="{C516C072-251A-44B3-A448-B311A8F75AA2}" type="presParOf" srcId="{35EC490E-12B8-4539-B0C0-295FCD53FCD6}" destId="{3CD8A5D4-AC95-441C-8BA8-F91583CF6C6A}" srcOrd="10" destOrd="0" presId="urn:microsoft.com/office/officeart/2008/layout/LinedList"/>
    <dgm:cxn modelId="{0C40E0DD-F672-4291-BB93-E7DE3BE8E9AE}" type="presParOf" srcId="{35EC490E-12B8-4539-B0C0-295FCD53FCD6}" destId="{20DD9338-34EC-46BB-8E63-F1AED012F3B3}" srcOrd="11" destOrd="0" presId="urn:microsoft.com/office/officeart/2008/layout/LinedList"/>
    <dgm:cxn modelId="{42B29713-D927-4183-AB9E-37128B102A44}" type="presParOf" srcId="{20DD9338-34EC-46BB-8E63-F1AED012F3B3}" destId="{09BB50E3-7093-48D8-8171-F6A58BDE73E0}" srcOrd="0" destOrd="0" presId="urn:microsoft.com/office/officeart/2008/layout/LinedList"/>
    <dgm:cxn modelId="{36308748-06FF-4938-ABE1-7719A4E87074}" type="presParOf" srcId="{20DD9338-34EC-46BB-8E63-F1AED012F3B3}" destId="{C62EED2C-9DDF-48E0-B92B-1B84835132D2}"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780D308-FA60-4818-9531-5BBCD1432A55}"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3FC4FDDA-014D-4C52-AD8B-90C085FD8A70}">
      <dgm:prSet/>
      <dgm:spPr/>
      <dgm:t>
        <a:bodyPr/>
        <a:lstStyle/>
        <a:p>
          <a:r>
            <a:rPr lang="en-US"/>
            <a:t>Why HR Analytics ?</a:t>
          </a:r>
        </a:p>
      </dgm:t>
    </dgm:pt>
    <dgm:pt modelId="{0F64D07A-01C4-40C6-8EA8-7BFD1B66B878}" type="parTrans" cxnId="{097427B5-2AAE-4D70-AF20-C06B58302A9B}">
      <dgm:prSet/>
      <dgm:spPr/>
      <dgm:t>
        <a:bodyPr/>
        <a:lstStyle/>
        <a:p>
          <a:endParaRPr lang="en-US"/>
        </a:p>
      </dgm:t>
    </dgm:pt>
    <dgm:pt modelId="{BE87E4B9-64FD-4E77-A632-074576EFF344}" type="sibTrans" cxnId="{097427B5-2AAE-4D70-AF20-C06B58302A9B}">
      <dgm:prSet/>
      <dgm:spPr/>
      <dgm:t>
        <a:bodyPr/>
        <a:lstStyle/>
        <a:p>
          <a:endParaRPr lang="en-US"/>
        </a:p>
      </dgm:t>
    </dgm:pt>
    <dgm:pt modelId="{B18B824F-4CBD-410B-8C6B-545977C32EE8}">
      <dgm:prSet/>
      <dgm:spPr/>
      <dgm:t>
        <a:bodyPr/>
        <a:lstStyle/>
        <a:p>
          <a:r>
            <a:rPr lang="en-US"/>
            <a:t>Metrics</a:t>
          </a:r>
        </a:p>
      </dgm:t>
    </dgm:pt>
    <dgm:pt modelId="{31FD9154-2931-4769-B999-91183C405EBC}" type="parTrans" cxnId="{E4AEFE4D-E196-473B-AB3B-AECF4B326A1A}">
      <dgm:prSet/>
      <dgm:spPr/>
      <dgm:t>
        <a:bodyPr/>
        <a:lstStyle/>
        <a:p>
          <a:endParaRPr lang="en-US"/>
        </a:p>
      </dgm:t>
    </dgm:pt>
    <dgm:pt modelId="{E9BC99B5-F2C4-4AA7-972D-A997FE22B7EF}" type="sibTrans" cxnId="{E4AEFE4D-E196-473B-AB3B-AECF4B326A1A}">
      <dgm:prSet/>
      <dgm:spPr/>
      <dgm:t>
        <a:bodyPr/>
        <a:lstStyle/>
        <a:p>
          <a:endParaRPr lang="en-US"/>
        </a:p>
      </dgm:t>
    </dgm:pt>
    <dgm:pt modelId="{D940C60A-D522-45AE-B7A5-5D678C6D1E73}">
      <dgm:prSet/>
      <dgm:spPr/>
      <dgm:t>
        <a:bodyPr/>
        <a:lstStyle/>
        <a:p>
          <a:r>
            <a:rPr lang="en-US"/>
            <a:t>KPI’s </a:t>
          </a:r>
        </a:p>
      </dgm:t>
    </dgm:pt>
    <dgm:pt modelId="{CE6D8B06-EAFD-4FBA-BFA7-7EE74BA38F39}" type="parTrans" cxnId="{83A35831-DEFB-415D-9BB8-7542AB9968C8}">
      <dgm:prSet/>
      <dgm:spPr/>
      <dgm:t>
        <a:bodyPr/>
        <a:lstStyle/>
        <a:p>
          <a:endParaRPr lang="en-US"/>
        </a:p>
      </dgm:t>
    </dgm:pt>
    <dgm:pt modelId="{466BFCFA-F8D5-41FE-A274-15847ACE75EE}" type="sibTrans" cxnId="{83A35831-DEFB-415D-9BB8-7542AB9968C8}">
      <dgm:prSet/>
      <dgm:spPr/>
      <dgm:t>
        <a:bodyPr/>
        <a:lstStyle/>
        <a:p>
          <a:endParaRPr lang="en-US"/>
        </a:p>
      </dgm:t>
    </dgm:pt>
    <dgm:pt modelId="{0AEFB084-9EB2-4638-B087-DDD3FB60AAEB}">
      <dgm:prSet/>
      <dgm:spPr/>
      <dgm:t>
        <a:bodyPr/>
        <a:lstStyle/>
        <a:p>
          <a:r>
            <a:rPr lang="en-US"/>
            <a:t>Excel Dashboard </a:t>
          </a:r>
        </a:p>
      </dgm:t>
    </dgm:pt>
    <dgm:pt modelId="{CBD4296B-4D5C-499F-951B-7D7E6CFD4E50}" type="parTrans" cxnId="{E5A10535-102C-4360-AE84-B9F257A1A3EE}">
      <dgm:prSet/>
      <dgm:spPr/>
      <dgm:t>
        <a:bodyPr/>
        <a:lstStyle/>
        <a:p>
          <a:endParaRPr lang="en-US"/>
        </a:p>
      </dgm:t>
    </dgm:pt>
    <dgm:pt modelId="{2963C5C3-4078-4923-ABEE-40A57000AF5F}" type="sibTrans" cxnId="{E5A10535-102C-4360-AE84-B9F257A1A3EE}">
      <dgm:prSet/>
      <dgm:spPr/>
      <dgm:t>
        <a:bodyPr/>
        <a:lstStyle/>
        <a:p>
          <a:endParaRPr lang="en-US"/>
        </a:p>
      </dgm:t>
    </dgm:pt>
    <dgm:pt modelId="{AB00D548-34BA-4F0C-ABC9-3069EDB24597}">
      <dgm:prSet/>
      <dgm:spPr/>
      <dgm:t>
        <a:bodyPr/>
        <a:lstStyle/>
        <a:p>
          <a:r>
            <a:rPr lang="en-US"/>
            <a:t>Power Bi Dashboard</a:t>
          </a:r>
        </a:p>
      </dgm:t>
    </dgm:pt>
    <dgm:pt modelId="{7F1D79A5-A20F-45FA-9980-2E5CE715A35F}" type="parTrans" cxnId="{B0115D33-1CA8-4F81-88F8-C1D6E8AD64DA}">
      <dgm:prSet/>
      <dgm:spPr/>
      <dgm:t>
        <a:bodyPr/>
        <a:lstStyle/>
        <a:p>
          <a:endParaRPr lang="en-US"/>
        </a:p>
      </dgm:t>
    </dgm:pt>
    <dgm:pt modelId="{5AB4E397-8881-4410-9D7B-6623AD831460}" type="sibTrans" cxnId="{B0115D33-1CA8-4F81-88F8-C1D6E8AD64DA}">
      <dgm:prSet/>
      <dgm:spPr/>
      <dgm:t>
        <a:bodyPr/>
        <a:lstStyle/>
        <a:p>
          <a:endParaRPr lang="en-US"/>
        </a:p>
      </dgm:t>
    </dgm:pt>
    <dgm:pt modelId="{32CBB856-D380-4D31-BB0F-A5E4BA6D0324}">
      <dgm:prSet/>
      <dgm:spPr/>
      <dgm:t>
        <a:bodyPr/>
        <a:lstStyle/>
        <a:p>
          <a:r>
            <a:rPr lang="en-US"/>
            <a:t>Tableau Dashboard </a:t>
          </a:r>
        </a:p>
      </dgm:t>
    </dgm:pt>
    <dgm:pt modelId="{BC112706-9C2E-41E8-9013-40F48EF708D6}" type="parTrans" cxnId="{9E07F220-754F-4238-9B03-BA38C1644F0D}">
      <dgm:prSet/>
      <dgm:spPr/>
      <dgm:t>
        <a:bodyPr/>
        <a:lstStyle/>
        <a:p>
          <a:endParaRPr lang="en-US"/>
        </a:p>
      </dgm:t>
    </dgm:pt>
    <dgm:pt modelId="{47FFFE5B-2261-441C-91C2-94AB4A83E2A9}" type="sibTrans" cxnId="{9E07F220-754F-4238-9B03-BA38C1644F0D}">
      <dgm:prSet/>
      <dgm:spPr/>
      <dgm:t>
        <a:bodyPr/>
        <a:lstStyle/>
        <a:p>
          <a:endParaRPr lang="en-US"/>
        </a:p>
      </dgm:t>
    </dgm:pt>
    <dgm:pt modelId="{500D4F5B-918C-429D-AFB2-B129D13A516C}">
      <dgm:prSet/>
      <dgm:spPr/>
      <dgm:t>
        <a:bodyPr/>
        <a:lstStyle/>
        <a:p>
          <a:r>
            <a:rPr lang="en-US"/>
            <a:t>Conclusion </a:t>
          </a:r>
        </a:p>
      </dgm:t>
    </dgm:pt>
    <dgm:pt modelId="{F4392239-1267-4CA5-8C16-8117BFE1B501}" type="parTrans" cxnId="{6265288E-285E-492B-B015-46AE7450FB2C}">
      <dgm:prSet/>
      <dgm:spPr/>
      <dgm:t>
        <a:bodyPr/>
        <a:lstStyle/>
        <a:p>
          <a:endParaRPr lang="en-US"/>
        </a:p>
      </dgm:t>
    </dgm:pt>
    <dgm:pt modelId="{6AED10BB-4595-47C1-AD5A-C285FFD19809}" type="sibTrans" cxnId="{6265288E-285E-492B-B015-46AE7450FB2C}">
      <dgm:prSet/>
      <dgm:spPr/>
      <dgm:t>
        <a:bodyPr/>
        <a:lstStyle/>
        <a:p>
          <a:endParaRPr lang="en-US"/>
        </a:p>
      </dgm:t>
    </dgm:pt>
    <dgm:pt modelId="{8F24B453-8CB5-4221-9ACE-3853AABDBE0E}" type="pres">
      <dgm:prSet presAssocID="{A780D308-FA60-4818-9531-5BBCD1432A55}" presName="root" presStyleCnt="0">
        <dgm:presLayoutVars>
          <dgm:dir/>
          <dgm:resizeHandles val="exact"/>
        </dgm:presLayoutVars>
      </dgm:prSet>
      <dgm:spPr/>
    </dgm:pt>
    <dgm:pt modelId="{7BF52D1E-E1FA-40E4-A7E6-080A0738D8F5}" type="pres">
      <dgm:prSet presAssocID="{3FC4FDDA-014D-4C52-AD8B-90C085FD8A70}" presName="compNode" presStyleCnt="0"/>
      <dgm:spPr/>
    </dgm:pt>
    <dgm:pt modelId="{F8CF0BF3-F2DA-4C26-9EDB-B49F9CBDD64A}" type="pres">
      <dgm:prSet presAssocID="{3FC4FDDA-014D-4C52-AD8B-90C085FD8A70}" presName="bgRect" presStyleLbl="bgShp" presStyleIdx="0" presStyleCnt="7"/>
      <dgm:spPr/>
    </dgm:pt>
    <dgm:pt modelId="{B5D8E76C-4815-4448-9C2D-2DEC93E6E97D}" type="pres">
      <dgm:prSet presAssocID="{3FC4FDDA-014D-4C52-AD8B-90C085FD8A70}"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Report Add"/>
        </a:ext>
      </dgm:extLst>
    </dgm:pt>
    <dgm:pt modelId="{BCA519B3-A2B1-498E-A5F9-0674937A0609}" type="pres">
      <dgm:prSet presAssocID="{3FC4FDDA-014D-4C52-AD8B-90C085FD8A70}" presName="spaceRect" presStyleCnt="0"/>
      <dgm:spPr/>
    </dgm:pt>
    <dgm:pt modelId="{44A84EA8-9C74-4C90-A14D-200A5D42641B}" type="pres">
      <dgm:prSet presAssocID="{3FC4FDDA-014D-4C52-AD8B-90C085FD8A70}" presName="parTx" presStyleLbl="revTx" presStyleIdx="0" presStyleCnt="7">
        <dgm:presLayoutVars>
          <dgm:chMax val="0"/>
          <dgm:chPref val="0"/>
        </dgm:presLayoutVars>
      </dgm:prSet>
      <dgm:spPr/>
    </dgm:pt>
    <dgm:pt modelId="{38551BFF-685E-428D-BEBB-26000E1207B1}" type="pres">
      <dgm:prSet presAssocID="{BE87E4B9-64FD-4E77-A632-074576EFF344}" presName="sibTrans" presStyleCnt="0"/>
      <dgm:spPr/>
    </dgm:pt>
    <dgm:pt modelId="{14B2AD7B-45AA-473E-802F-240B7FA328F0}" type="pres">
      <dgm:prSet presAssocID="{B18B824F-4CBD-410B-8C6B-545977C32EE8}" presName="compNode" presStyleCnt="0"/>
      <dgm:spPr/>
    </dgm:pt>
    <dgm:pt modelId="{82E0E2C2-F919-48D6-A61D-D7632026F52D}" type="pres">
      <dgm:prSet presAssocID="{B18B824F-4CBD-410B-8C6B-545977C32EE8}" presName="bgRect" presStyleLbl="bgShp" presStyleIdx="1" presStyleCnt="7"/>
      <dgm:spPr/>
    </dgm:pt>
    <dgm:pt modelId="{FCA24321-4002-4F11-BF34-97D41C7BC451}" type="pres">
      <dgm:prSet presAssocID="{B18B824F-4CBD-410B-8C6B-545977C32EE8}" presName="iconRect" presStyleLbl="node1" presStyleIdx="1"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ingerprint"/>
        </a:ext>
      </dgm:extLst>
    </dgm:pt>
    <dgm:pt modelId="{0373F52A-AA80-47F9-AD28-85A65318449B}" type="pres">
      <dgm:prSet presAssocID="{B18B824F-4CBD-410B-8C6B-545977C32EE8}" presName="spaceRect" presStyleCnt="0"/>
      <dgm:spPr/>
    </dgm:pt>
    <dgm:pt modelId="{BDA2E143-E4DB-46DE-9B89-9E84DF1DA1B1}" type="pres">
      <dgm:prSet presAssocID="{B18B824F-4CBD-410B-8C6B-545977C32EE8}" presName="parTx" presStyleLbl="revTx" presStyleIdx="1" presStyleCnt="7">
        <dgm:presLayoutVars>
          <dgm:chMax val="0"/>
          <dgm:chPref val="0"/>
        </dgm:presLayoutVars>
      </dgm:prSet>
      <dgm:spPr/>
    </dgm:pt>
    <dgm:pt modelId="{A9E70FFF-55FF-4F6F-A5AA-2A5F16B65BB4}" type="pres">
      <dgm:prSet presAssocID="{E9BC99B5-F2C4-4AA7-972D-A997FE22B7EF}" presName="sibTrans" presStyleCnt="0"/>
      <dgm:spPr/>
    </dgm:pt>
    <dgm:pt modelId="{1D411F7A-E0E5-4235-8C7B-A8DC6B7DC1BE}" type="pres">
      <dgm:prSet presAssocID="{D940C60A-D522-45AE-B7A5-5D678C6D1E73}" presName="compNode" presStyleCnt="0"/>
      <dgm:spPr/>
    </dgm:pt>
    <dgm:pt modelId="{3BFE4FEF-293D-44EE-9789-2EE9E8C431C0}" type="pres">
      <dgm:prSet presAssocID="{D940C60A-D522-45AE-B7A5-5D678C6D1E73}" presName="bgRect" presStyleLbl="bgShp" presStyleIdx="2" presStyleCnt="7"/>
      <dgm:spPr/>
    </dgm:pt>
    <dgm:pt modelId="{F0A106C2-8086-48CA-876E-D401E9CDB273}" type="pres">
      <dgm:prSet presAssocID="{D940C60A-D522-45AE-B7A5-5D678C6D1E73}"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Aspect Ratio"/>
        </a:ext>
      </dgm:extLst>
    </dgm:pt>
    <dgm:pt modelId="{94B35543-57A3-444F-B144-68D1F6110733}" type="pres">
      <dgm:prSet presAssocID="{D940C60A-D522-45AE-B7A5-5D678C6D1E73}" presName="spaceRect" presStyleCnt="0"/>
      <dgm:spPr/>
    </dgm:pt>
    <dgm:pt modelId="{7CF964FE-A7F3-474B-9E7E-F46B46181354}" type="pres">
      <dgm:prSet presAssocID="{D940C60A-D522-45AE-B7A5-5D678C6D1E73}" presName="parTx" presStyleLbl="revTx" presStyleIdx="2" presStyleCnt="7">
        <dgm:presLayoutVars>
          <dgm:chMax val="0"/>
          <dgm:chPref val="0"/>
        </dgm:presLayoutVars>
      </dgm:prSet>
      <dgm:spPr/>
    </dgm:pt>
    <dgm:pt modelId="{F8D74B2B-2988-42D4-BC33-59C56388AF6D}" type="pres">
      <dgm:prSet presAssocID="{466BFCFA-F8D5-41FE-A274-15847ACE75EE}" presName="sibTrans" presStyleCnt="0"/>
      <dgm:spPr/>
    </dgm:pt>
    <dgm:pt modelId="{98F51823-A9E0-445B-84AF-6411E9F2D630}" type="pres">
      <dgm:prSet presAssocID="{0AEFB084-9EB2-4638-B087-DDD3FB60AAEB}" presName="compNode" presStyleCnt="0"/>
      <dgm:spPr/>
    </dgm:pt>
    <dgm:pt modelId="{86E4F6AF-76F7-47BE-A58D-FE01988B2E9A}" type="pres">
      <dgm:prSet presAssocID="{0AEFB084-9EB2-4638-B087-DDD3FB60AAEB}" presName="bgRect" presStyleLbl="bgShp" presStyleIdx="3" presStyleCnt="7"/>
      <dgm:spPr/>
    </dgm:pt>
    <dgm:pt modelId="{4113D964-77BC-4D34-8D77-5A59264530DC}" type="pres">
      <dgm:prSet presAssocID="{0AEFB084-9EB2-4638-B087-DDD3FB60AAEB}"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New Mail"/>
        </a:ext>
      </dgm:extLst>
    </dgm:pt>
    <dgm:pt modelId="{1AEF3891-D912-404D-98E7-DE54B44EBB22}" type="pres">
      <dgm:prSet presAssocID="{0AEFB084-9EB2-4638-B087-DDD3FB60AAEB}" presName="spaceRect" presStyleCnt="0"/>
      <dgm:spPr/>
    </dgm:pt>
    <dgm:pt modelId="{30FF68DF-0484-436B-91D5-060623A01DEC}" type="pres">
      <dgm:prSet presAssocID="{0AEFB084-9EB2-4638-B087-DDD3FB60AAEB}" presName="parTx" presStyleLbl="revTx" presStyleIdx="3" presStyleCnt="7">
        <dgm:presLayoutVars>
          <dgm:chMax val="0"/>
          <dgm:chPref val="0"/>
        </dgm:presLayoutVars>
      </dgm:prSet>
      <dgm:spPr/>
    </dgm:pt>
    <dgm:pt modelId="{30535CD8-035E-4F63-A9E6-A2E8453DD338}" type="pres">
      <dgm:prSet presAssocID="{2963C5C3-4078-4923-ABEE-40A57000AF5F}" presName="sibTrans" presStyleCnt="0"/>
      <dgm:spPr/>
    </dgm:pt>
    <dgm:pt modelId="{B361C74E-6693-420E-846B-40166E5AD7AB}" type="pres">
      <dgm:prSet presAssocID="{AB00D548-34BA-4F0C-ABC9-3069EDB24597}" presName="compNode" presStyleCnt="0"/>
      <dgm:spPr/>
    </dgm:pt>
    <dgm:pt modelId="{2ABD4E05-8557-499C-8010-94E9807B2F82}" type="pres">
      <dgm:prSet presAssocID="{AB00D548-34BA-4F0C-ABC9-3069EDB24597}" presName="bgRect" presStyleLbl="bgShp" presStyleIdx="4" presStyleCnt="7"/>
      <dgm:spPr/>
    </dgm:pt>
    <dgm:pt modelId="{FE550ACD-AC21-4D3D-8BFD-0E714FECE5CF}" type="pres">
      <dgm:prSet presAssocID="{AB00D548-34BA-4F0C-ABC9-3069EDB24597}"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BI Dashboard"/>
        </a:ext>
      </dgm:extLst>
    </dgm:pt>
    <dgm:pt modelId="{A5D59379-B971-4469-BBE7-5AC4C8F2415A}" type="pres">
      <dgm:prSet presAssocID="{AB00D548-34BA-4F0C-ABC9-3069EDB24597}" presName="spaceRect" presStyleCnt="0"/>
      <dgm:spPr/>
    </dgm:pt>
    <dgm:pt modelId="{1F07EE97-F144-443C-A7B3-B1A1D1CEC1E3}" type="pres">
      <dgm:prSet presAssocID="{AB00D548-34BA-4F0C-ABC9-3069EDB24597}" presName="parTx" presStyleLbl="revTx" presStyleIdx="4" presStyleCnt="7">
        <dgm:presLayoutVars>
          <dgm:chMax val="0"/>
          <dgm:chPref val="0"/>
        </dgm:presLayoutVars>
      </dgm:prSet>
      <dgm:spPr/>
    </dgm:pt>
    <dgm:pt modelId="{536E243B-AF95-4148-B432-453C364413A9}" type="pres">
      <dgm:prSet presAssocID="{5AB4E397-8881-4410-9D7B-6623AD831460}" presName="sibTrans" presStyleCnt="0"/>
      <dgm:spPr/>
    </dgm:pt>
    <dgm:pt modelId="{2DDB3BDF-55A3-4246-9FA6-E2BED26032B4}" type="pres">
      <dgm:prSet presAssocID="{32CBB856-D380-4D31-BB0F-A5E4BA6D0324}" presName="compNode" presStyleCnt="0"/>
      <dgm:spPr/>
    </dgm:pt>
    <dgm:pt modelId="{BD644939-D778-42FC-8F7D-E3334F03A9F1}" type="pres">
      <dgm:prSet presAssocID="{32CBB856-D380-4D31-BB0F-A5E4BA6D0324}" presName="bgRect" presStyleLbl="bgShp" presStyleIdx="5" presStyleCnt="7"/>
      <dgm:spPr/>
    </dgm:pt>
    <dgm:pt modelId="{41AE0D6B-926B-488C-A5F5-A5FDC154F4D8}" type="pres">
      <dgm:prSet presAssocID="{32CBB856-D380-4D31-BB0F-A5E4BA6D0324}" presName="iconRect" presStyleLbl="node1" presStyleIdx="5"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Laptop Secure"/>
        </a:ext>
      </dgm:extLst>
    </dgm:pt>
    <dgm:pt modelId="{AF910428-C722-4076-BA32-36B53CAE314A}" type="pres">
      <dgm:prSet presAssocID="{32CBB856-D380-4D31-BB0F-A5E4BA6D0324}" presName="spaceRect" presStyleCnt="0"/>
      <dgm:spPr/>
    </dgm:pt>
    <dgm:pt modelId="{086241F3-F537-49B7-8782-D1D69DD6158A}" type="pres">
      <dgm:prSet presAssocID="{32CBB856-D380-4D31-BB0F-A5E4BA6D0324}" presName="parTx" presStyleLbl="revTx" presStyleIdx="5" presStyleCnt="7">
        <dgm:presLayoutVars>
          <dgm:chMax val="0"/>
          <dgm:chPref val="0"/>
        </dgm:presLayoutVars>
      </dgm:prSet>
      <dgm:spPr/>
    </dgm:pt>
    <dgm:pt modelId="{0AE92AC0-617E-4A18-B52D-07ADA11E17E0}" type="pres">
      <dgm:prSet presAssocID="{47FFFE5B-2261-441C-91C2-94AB4A83E2A9}" presName="sibTrans" presStyleCnt="0"/>
      <dgm:spPr/>
    </dgm:pt>
    <dgm:pt modelId="{F4024CDE-8462-4F49-A3BF-1A84F53D95DF}" type="pres">
      <dgm:prSet presAssocID="{500D4F5B-918C-429D-AFB2-B129D13A516C}" presName="compNode" presStyleCnt="0"/>
      <dgm:spPr/>
    </dgm:pt>
    <dgm:pt modelId="{D886BB3A-B13A-4F67-95BF-3D66AC192731}" type="pres">
      <dgm:prSet presAssocID="{500D4F5B-918C-429D-AFB2-B129D13A516C}" presName="bgRect" presStyleLbl="bgShp" presStyleIdx="6" presStyleCnt="7"/>
      <dgm:spPr/>
    </dgm:pt>
    <dgm:pt modelId="{45F73A74-1D23-420B-AAB5-9F171FDAAC7A}" type="pres">
      <dgm:prSet presAssocID="{500D4F5B-918C-429D-AFB2-B129D13A516C}" presName="iconRect" presStyleLbl="node1" presStyleIdx="6" presStyleCnt="7"/>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Flow"/>
        </a:ext>
      </dgm:extLst>
    </dgm:pt>
    <dgm:pt modelId="{15636877-8203-4827-BC5C-188A44392F04}" type="pres">
      <dgm:prSet presAssocID="{500D4F5B-918C-429D-AFB2-B129D13A516C}" presName="spaceRect" presStyleCnt="0"/>
      <dgm:spPr/>
    </dgm:pt>
    <dgm:pt modelId="{E55BE606-0983-4A4E-8552-0465792EDACC}" type="pres">
      <dgm:prSet presAssocID="{500D4F5B-918C-429D-AFB2-B129D13A516C}" presName="parTx" presStyleLbl="revTx" presStyleIdx="6" presStyleCnt="7">
        <dgm:presLayoutVars>
          <dgm:chMax val="0"/>
          <dgm:chPref val="0"/>
        </dgm:presLayoutVars>
      </dgm:prSet>
      <dgm:spPr/>
    </dgm:pt>
  </dgm:ptLst>
  <dgm:cxnLst>
    <dgm:cxn modelId="{A419B90F-6A27-4FCC-8D68-C07D502174B8}" type="presOf" srcId="{0AEFB084-9EB2-4638-B087-DDD3FB60AAEB}" destId="{30FF68DF-0484-436B-91D5-060623A01DEC}" srcOrd="0" destOrd="0" presId="urn:microsoft.com/office/officeart/2018/2/layout/IconVerticalSolidList"/>
    <dgm:cxn modelId="{9E07F220-754F-4238-9B03-BA38C1644F0D}" srcId="{A780D308-FA60-4818-9531-5BBCD1432A55}" destId="{32CBB856-D380-4D31-BB0F-A5E4BA6D0324}" srcOrd="5" destOrd="0" parTransId="{BC112706-9C2E-41E8-9013-40F48EF708D6}" sibTransId="{47FFFE5B-2261-441C-91C2-94AB4A83E2A9}"/>
    <dgm:cxn modelId="{FAB6C627-0DD8-4FCD-9DF0-72FC998436AA}" type="presOf" srcId="{500D4F5B-918C-429D-AFB2-B129D13A516C}" destId="{E55BE606-0983-4A4E-8552-0465792EDACC}" srcOrd="0" destOrd="0" presId="urn:microsoft.com/office/officeart/2018/2/layout/IconVerticalSolidList"/>
    <dgm:cxn modelId="{83A35831-DEFB-415D-9BB8-7542AB9968C8}" srcId="{A780D308-FA60-4818-9531-5BBCD1432A55}" destId="{D940C60A-D522-45AE-B7A5-5D678C6D1E73}" srcOrd="2" destOrd="0" parTransId="{CE6D8B06-EAFD-4FBA-BFA7-7EE74BA38F39}" sibTransId="{466BFCFA-F8D5-41FE-A274-15847ACE75EE}"/>
    <dgm:cxn modelId="{B0115D33-1CA8-4F81-88F8-C1D6E8AD64DA}" srcId="{A780D308-FA60-4818-9531-5BBCD1432A55}" destId="{AB00D548-34BA-4F0C-ABC9-3069EDB24597}" srcOrd="4" destOrd="0" parTransId="{7F1D79A5-A20F-45FA-9980-2E5CE715A35F}" sibTransId="{5AB4E397-8881-4410-9D7B-6623AD831460}"/>
    <dgm:cxn modelId="{E5A10535-102C-4360-AE84-B9F257A1A3EE}" srcId="{A780D308-FA60-4818-9531-5BBCD1432A55}" destId="{0AEFB084-9EB2-4638-B087-DDD3FB60AAEB}" srcOrd="3" destOrd="0" parTransId="{CBD4296B-4D5C-499F-951B-7D7E6CFD4E50}" sibTransId="{2963C5C3-4078-4923-ABEE-40A57000AF5F}"/>
    <dgm:cxn modelId="{3D7F0E38-4F32-4F66-B779-13B75F008A67}" type="presOf" srcId="{3FC4FDDA-014D-4C52-AD8B-90C085FD8A70}" destId="{44A84EA8-9C74-4C90-A14D-200A5D42641B}" srcOrd="0" destOrd="0" presId="urn:microsoft.com/office/officeart/2018/2/layout/IconVerticalSolidList"/>
    <dgm:cxn modelId="{759B6940-90B6-45A0-8280-9839A6904691}" type="presOf" srcId="{32CBB856-D380-4D31-BB0F-A5E4BA6D0324}" destId="{086241F3-F537-49B7-8782-D1D69DD6158A}" srcOrd="0" destOrd="0" presId="urn:microsoft.com/office/officeart/2018/2/layout/IconVerticalSolidList"/>
    <dgm:cxn modelId="{E4AEFE4D-E196-473B-AB3B-AECF4B326A1A}" srcId="{A780D308-FA60-4818-9531-5BBCD1432A55}" destId="{B18B824F-4CBD-410B-8C6B-545977C32EE8}" srcOrd="1" destOrd="0" parTransId="{31FD9154-2931-4769-B999-91183C405EBC}" sibTransId="{E9BC99B5-F2C4-4AA7-972D-A997FE22B7EF}"/>
    <dgm:cxn modelId="{E820AA50-7B9B-448B-832F-C538063AB0FF}" type="presOf" srcId="{B18B824F-4CBD-410B-8C6B-545977C32EE8}" destId="{BDA2E143-E4DB-46DE-9B89-9E84DF1DA1B1}" srcOrd="0" destOrd="0" presId="urn:microsoft.com/office/officeart/2018/2/layout/IconVerticalSolidList"/>
    <dgm:cxn modelId="{DAD53885-05F7-4391-9B40-C6C2DD6808E6}" type="presOf" srcId="{D940C60A-D522-45AE-B7A5-5D678C6D1E73}" destId="{7CF964FE-A7F3-474B-9E7E-F46B46181354}" srcOrd="0" destOrd="0" presId="urn:microsoft.com/office/officeart/2018/2/layout/IconVerticalSolidList"/>
    <dgm:cxn modelId="{6265288E-285E-492B-B015-46AE7450FB2C}" srcId="{A780D308-FA60-4818-9531-5BBCD1432A55}" destId="{500D4F5B-918C-429D-AFB2-B129D13A516C}" srcOrd="6" destOrd="0" parTransId="{F4392239-1267-4CA5-8C16-8117BFE1B501}" sibTransId="{6AED10BB-4595-47C1-AD5A-C285FFD19809}"/>
    <dgm:cxn modelId="{6A8C59A3-2A41-47FB-8E0F-E8582023686D}" type="presOf" srcId="{A780D308-FA60-4818-9531-5BBCD1432A55}" destId="{8F24B453-8CB5-4221-9ACE-3853AABDBE0E}" srcOrd="0" destOrd="0" presId="urn:microsoft.com/office/officeart/2018/2/layout/IconVerticalSolidList"/>
    <dgm:cxn modelId="{097427B5-2AAE-4D70-AF20-C06B58302A9B}" srcId="{A780D308-FA60-4818-9531-5BBCD1432A55}" destId="{3FC4FDDA-014D-4C52-AD8B-90C085FD8A70}" srcOrd="0" destOrd="0" parTransId="{0F64D07A-01C4-40C6-8EA8-7BFD1B66B878}" sibTransId="{BE87E4B9-64FD-4E77-A632-074576EFF344}"/>
    <dgm:cxn modelId="{86DB09F6-F5B5-4414-A975-1AC488C033CB}" type="presOf" srcId="{AB00D548-34BA-4F0C-ABC9-3069EDB24597}" destId="{1F07EE97-F144-443C-A7B3-B1A1D1CEC1E3}" srcOrd="0" destOrd="0" presId="urn:microsoft.com/office/officeart/2018/2/layout/IconVerticalSolidList"/>
    <dgm:cxn modelId="{EAA73704-E9A5-4C69-8428-FFF4EBF94334}" type="presParOf" srcId="{8F24B453-8CB5-4221-9ACE-3853AABDBE0E}" destId="{7BF52D1E-E1FA-40E4-A7E6-080A0738D8F5}" srcOrd="0" destOrd="0" presId="urn:microsoft.com/office/officeart/2018/2/layout/IconVerticalSolidList"/>
    <dgm:cxn modelId="{F60AE8F7-B1D8-4397-A463-DB91B778B4EF}" type="presParOf" srcId="{7BF52D1E-E1FA-40E4-A7E6-080A0738D8F5}" destId="{F8CF0BF3-F2DA-4C26-9EDB-B49F9CBDD64A}" srcOrd="0" destOrd="0" presId="urn:microsoft.com/office/officeart/2018/2/layout/IconVerticalSolidList"/>
    <dgm:cxn modelId="{848404ED-8E4B-49E7-873A-490865CBCBBC}" type="presParOf" srcId="{7BF52D1E-E1FA-40E4-A7E6-080A0738D8F5}" destId="{B5D8E76C-4815-4448-9C2D-2DEC93E6E97D}" srcOrd="1" destOrd="0" presId="urn:microsoft.com/office/officeart/2018/2/layout/IconVerticalSolidList"/>
    <dgm:cxn modelId="{803683BA-14C4-488F-B8F8-7F2A7E699680}" type="presParOf" srcId="{7BF52D1E-E1FA-40E4-A7E6-080A0738D8F5}" destId="{BCA519B3-A2B1-498E-A5F9-0674937A0609}" srcOrd="2" destOrd="0" presId="urn:microsoft.com/office/officeart/2018/2/layout/IconVerticalSolidList"/>
    <dgm:cxn modelId="{F0B00FFF-7E70-41D9-B69A-5AC6335D22D6}" type="presParOf" srcId="{7BF52D1E-E1FA-40E4-A7E6-080A0738D8F5}" destId="{44A84EA8-9C74-4C90-A14D-200A5D42641B}" srcOrd="3" destOrd="0" presId="urn:microsoft.com/office/officeart/2018/2/layout/IconVerticalSolidList"/>
    <dgm:cxn modelId="{E3FD466B-D2EB-4038-8C29-B5C4EA30179D}" type="presParOf" srcId="{8F24B453-8CB5-4221-9ACE-3853AABDBE0E}" destId="{38551BFF-685E-428D-BEBB-26000E1207B1}" srcOrd="1" destOrd="0" presId="urn:microsoft.com/office/officeart/2018/2/layout/IconVerticalSolidList"/>
    <dgm:cxn modelId="{D88C4BB7-DB2D-4271-9864-05360142B776}" type="presParOf" srcId="{8F24B453-8CB5-4221-9ACE-3853AABDBE0E}" destId="{14B2AD7B-45AA-473E-802F-240B7FA328F0}" srcOrd="2" destOrd="0" presId="urn:microsoft.com/office/officeart/2018/2/layout/IconVerticalSolidList"/>
    <dgm:cxn modelId="{9CF799BE-6300-4527-A9F7-ABCF1BDD2D28}" type="presParOf" srcId="{14B2AD7B-45AA-473E-802F-240B7FA328F0}" destId="{82E0E2C2-F919-48D6-A61D-D7632026F52D}" srcOrd="0" destOrd="0" presId="urn:microsoft.com/office/officeart/2018/2/layout/IconVerticalSolidList"/>
    <dgm:cxn modelId="{8837EF0D-3F74-427B-91D3-A2F55C5D2E10}" type="presParOf" srcId="{14B2AD7B-45AA-473E-802F-240B7FA328F0}" destId="{FCA24321-4002-4F11-BF34-97D41C7BC451}" srcOrd="1" destOrd="0" presId="urn:microsoft.com/office/officeart/2018/2/layout/IconVerticalSolidList"/>
    <dgm:cxn modelId="{E6D864A1-CC2F-4A39-8A79-A7038727A89E}" type="presParOf" srcId="{14B2AD7B-45AA-473E-802F-240B7FA328F0}" destId="{0373F52A-AA80-47F9-AD28-85A65318449B}" srcOrd="2" destOrd="0" presId="urn:microsoft.com/office/officeart/2018/2/layout/IconVerticalSolidList"/>
    <dgm:cxn modelId="{E54C2FCC-CE2E-486F-8C82-1E561C82414A}" type="presParOf" srcId="{14B2AD7B-45AA-473E-802F-240B7FA328F0}" destId="{BDA2E143-E4DB-46DE-9B89-9E84DF1DA1B1}" srcOrd="3" destOrd="0" presId="urn:microsoft.com/office/officeart/2018/2/layout/IconVerticalSolidList"/>
    <dgm:cxn modelId="{94908728-2626-4170-816D-8B5E74E82EF2}" type="presParOf" srcId="{8F24B453-8CB5-4221-9ACE-3853AABDBE0E}" destId="{A9E70FFF-55FF-4F6F-A5AA-2A5F16B65BB4}" srcOrd="3" destOrd="0" presId="urn:microsoft.com/office/officeart/2018/2/layout/IconVerticalSolidList"/>
    <dgm:cxn modelId="{302D6578-B70E-4625-91E6-56845C18F39E}" type="presParOf" srcId="{8F24B453-8CB5-4221-9ACE-3853AABDBE0E}" destId="{1D411F7A-E0E5-4235-8C7B-A8DC6B7DC1BE}" srcOrd="4" destOrd="0" presId="urn:microsoft.com/office/officeart/2018/2/layout/IconVerticalSolidList"/>
    <dgm:cxn modelId="{E178892C-9AA0-4611-A82F-C08207F5D73C}" type="presParOf" srcId="{1D411F7A-E0E5-4235-8C7B-A8DC6B7DC1BE}" destId="{3BFE4FEF-293D-44EE-9789-2EE9E8C431C0}" srcOrd="0" destOrd="0" presId="urn:microsoft.com/office/officeart/2018/2/layout/IconVerticalSolidList"/>
    <dgm:cxn modelId="{2E54C79D-1A73-4F04-900D-44F67ADBF501}" type="presParOf" srcId="{1D411F7A-E0E5-4235-8C7B-A8DC6B7DC1BE}" destId="{F0A106C2-8086-48CA-876E-D401E9CDB273}" srcOrd="1" destOrd="0" presId="urn:microsoft.com/office/officeart/2018/2/layout/IconVerticalSolidList"/>
    <dgm:cxn modelId="{D80FF359-5B7C-4CA8-9620-DD55875BC010}" type="presParOf" srcId="{1D411F7A-E0E5-4235-8C7B-A8DC6B7DC1BE}" destId="{94B35543-57A3-444F-B144-68D1F6110733}" srcOrd="2" destOrd="0" presId="urn:microsoft.com/office/officeart/2018/2/layout/IconVerticalSolidList"/>
    <dgm:cxn modelId="{15AD7B1B-C8CD-4BEC-B96D-28B85874314F}" type="presParOf" srcId="{1D411F7A-E0E5-4235-8C7B-A8DC6B7DC1BE}" destId="{7CF964FE-A7F3-474B-9E7E-F46B46181354}" srcOrd="3" destOrd="0" presId="urn:microsoft.com/office/officeart/2018/2/layout/IconVerticalSolidList"/>
    <dgm:cxn modelId="{3CCF99F1-C713-4526-B5C5-224A9BC8D749}" type="presParOf" srcId="{8F24B453-8CB5-4221-9ACE-3853AABDBE0E}" destId="{F8D74B2B-2988-42D4-BC33-59C56388AF6D}" srcOrd="5" destOrd="0" presId="urn:microsoft.com/office/officeart/2018/2/layout/IconVerticalSolidList"/>
    <dgm:cxn modelId="{FB752DAE-E058-40D9-8EB9-DB4210EFA47F}" type="presParOf" srcId="{8F24B453-8CB5-4221-9ACE-3853AABDBE0E}" destId="{98F51823-A9E0-445B-84AF-6411E9F2D630}" srcOrd="6" destOrd="0" presId="urn:microsoft.com/office/officeart/2018/2/layout/IconVerticalSolidList"/>
    <dgm:cxn modelId="{2F550496-930C-4B9E-A78D-FBE5A6B4B79F}" type="presParOf" srcId="{98F51823-A9E0-445B-84AF-6411E9F2D630}" destId="{86E4F6AF-76F7-47BE-A58D-FE01988B2E9A}" srcOrd="0" destOrd="0" presId="urn:microsoft.com/office/officeart/2018/2/layout/IconVerticalSolidList"/>
    <dgm:cxn modelId="{722A7728-E9CA-40BB-9924-5BAB5B6FEA2C}" type="presParOf" srcId="{98F51823-A9E0-445B-84AF-6411E9F2D630}" destId="{4113D964-77BC-4D34-8D77-5A59264530DC}" srcOrd="1" destOrd="0" presId="urn:microsoft.com/office/officeart/2018/2/layout/IconVerticalSolidList"/>
    <dgm:cxn modelId="{C8C697F5-0283-4E48-912B-A107F8D75F91}" type="presParOf" srcId="{98F51823-A9E0-445B-84AF-6411E9F2D630}" destId="{1AEF3891-D912-404D-98E7-DE54B44EBB22}" srcOrd="2" destOrd="0" presId="urn:microsoft.com/office/officeart/2018/2/layout/IconVerticalSolidList"/>
    <dgm:cxn modelId="{EA8A2710-A7A9-4CB0-AC27-EBB17325E0EF}" type="presParOf" srcId="{98F51823-A9E0-445B-84AF-6411E9F2D630}" destId="{30FF68DF-0484-436B-91D5-060623A01DEC}" srcOrd="3" destOrd="0" presId="urn:microsoft.com/office/officeart/2018/2/layout/IconVerticalSolidList"/>
    <dgm:cxn modelId="{E1C8C3CE-C301-4087-8B1E-9319AFB2083B}" type="presParOf" srcId="{8F24B453-8CB5-4221-9ACE-3853AABDBE0E}" destId="{30535CD8-035E-4F63-A9E6-A2E8453DD338}" srcOrd="7" destOrd="0" presId="urn:microsoft.com/office/officeart/2018/2/layout/IconVerticalSolidList"/>
    <dgm:cxn modelId="{DDEC3CD2-2691-492D-AD1C-36CE3D587BBE}" type="presParOf" srcId="{8F24B453-8CB5-4221-9ACE-3853AABDBE0E}" destId="{B361C74E-6693-420E-846B-40166E5AD7AB}" srcOrd="8" destOrd="0" presId="urn:microsoft.com/office/officeart/2018/2/layout/IconVerticalSolidList"/>
    <dgm:cxn modelId="{17E575AA-8692-4070-8B6E-C5437929043D}" type="presParOf" srcId="{B361C74E-6693-420E-846B-40166E5AD7AB}" destId="{2ABD4E05-8557-499C-8010-94E9807B2F82}" srcOrd="0" destOrd="0" presId="urn:microsoft.com/office/officeart/2018/2/layout/IconVerticalSolidList"/>
    <dgm:cxn modelId="{5BAD7090-8053-42CC-995E-3DB3B2073B48}" type="presParOf" srcId="{B361C74E-6693-420E-846B-40166E5AD7AB}" destId="{FE550ACD-AC21-4D3D-8BFD-0E714FECE5CF}" srcOrd="1" destOrd="0" presId="urn:microsoft.com/office/officeart/2018/2/layout/IconVerticalSolidList"/>
    <dgm:cxn modelId="{CE2CAA1A-6C55-4303-98E4-44B114763024}" type="presParOf" srcId="{B361C74E-6693-420E-846B-40166E5AD7AB}" destId="{A5D59379-B971-4469-BBE7-5AC4C8F2415A}" srcOrd="2" destOrd="0" presId="urn:microsoft.com/office/officeart/2018/2/layout/IconVerticalSolidList"/>
    <dgm:cxn modelId="{3829176D-A003-4619-BD24-5FB8A6E59B34}" type="presParOf" srcId="{B361C74E-6693-420E-846B-40166E5AD7AB}" destId="{1F07EE97-F144-443C-A7B3-B1A1D1CEC1E3}" srcOrd="3" destOrd="0" presId="urn:microsoft.com/office/officeart/2018/2/layout/IconVerticalSolidList"/>
    <dgm:cxn modelId="{CAA381BB-AA24-4229-87DE-ADBCC2F53FE3}" type="presParOf" srcId="{8F24B453-8CB5-4221-9ACE-3853AABDBE0E}" destId="{536E243B-AF95-4148-B432-453C364413A9}" srcOrd="9" destOrd="0" presId="urn:microsoft.com/office/officeart/2018/2/layout/IconVerticalSolidList"/>
    <dgm:cxn modelId="{A7190A80-E31B-4743-96C2-BB79AD919525}" type="presParOf" srcId="{8F24B453-8CB5-4221-9ACE-3853AABDBE0E}" destId="{2DDB3BDF-55A3-4246-9FA6-E2BED26032B4}" srcOrd="10" destOrd="0" presId="urn:microsoft.com/office/officeart/2018/2/layout/IconVerticalSolidList"/>
    <dgm:cxn modelId="{053A6CF7-F4E8-48DA-A984-F853A01C61EC}" type="presParOf" srcId="{2DDB3BDF-55A3-4246-9FA6-E2BED26032B4}" destId="{BD644939-D778-42FC-8F7D-E3334F03A9F1}" srcOrd="0" destOrd="0" presId="urn:microsoft.com/office/officeart/2018/2/layout/IconVerticalSolidList"/>
    <dgm:cxn modelId="{63A259E0-245F-4AC6-9742-655EDD96553B}" type="presParOf" srcId="{2DDB3BDF-55A3-4246-9FA6-E2BED26032B4}" destId="{41AE0D6B-926B-488C-A5F5-A5FDC154F4D8}" srcOrd="1" destOrd="0" presId="urn:microsoft.com/office/officeart/2018/2/layout/IconVerticalSolidList"/>
    <dgm:cxn modelId="{FD38F87B-FC97-4B5D-B523-B7AF4D3B2C84}" type="presParOf" srcId="{2DDB3BDF-55A3-4246-9FA6-E2BED26032B4}" destId="{AF910428-C722-4076-BA32-36B53CAE314A}" srcOrd="2" destOrd="0" presId="urn:microsoft.com/office/officeart/2018/2/layout/IconVerticalSolidList"/>
    <dgm:cxn modelId="{BB1C3310-CCCC-4EA8-8EE8-39B564147D4F}" type="presParOf" srcId="{2DDB3BDF-55A3-4246-9FA6-E2BED26032B4}" destId="{086241F3-F537-49B7-8782-D1D69DD6158A}" srcOrd="3" destOrd="0" presId="urn:microsoft.com/office/officeart/2018/2/layout/IconVerticalSolidList"/>
    <dgm:cxn modelId="{9FF7CDC2-7FFB-41F8-8836-8CCA133DCD94}" type="presParOf" srcId="{8F24B453-8CB5-4221-9ACE-3853AABDBE0E}" destId="{0AE92AC0-617E-4A18-B52D-07ADA11E17E0}" srcOrd="11" destOrd="0" presId="urn:microsoft.com/office/officeart/2018/2/layout/IconVerticalSolidList"/>
    <dgm:cxn modelId="{2B6FE07C-A5C6-406F-8399-D82F90845AFB}" type="presParOf" srcId="{8F24B453-8CB5-4221-9ACE-3853AABDBE0E}" destId="{F4024CDE-8462-4F49-A3BF-1A84F53D95DF}" srcOrd="12" destOrd="0" presId="urn:microsoft.com/office/officeart/2018/2/layout/IconVerticalSolidList"/>
    <dgm:cxn modelId="{393BECD1-9C3F-45C1-A399-A7F4866CE52D}" type="presParOf" srcId="{F4024CDE-8462-4F49-A3BF-1A84F53D95DF}" destId="{D886BB3A-B13A-4F67-95BF-3D66AC192731}" srcOrd="0" destOrd="0" presId="urn:microsoft.com/office/officeart/2018/2/layout/IconVerticalSolidList"/>
    <dgm:cxn modelId="{7B39353A-F0FD-4E9E-8CE6-1F9C0B2A676D}" type="presParOf" srcId="{F4024CDE-8462-4F49-A3BF-1A84F53D95DF}" destId="{45F73A74-1D23-420B-AAB5-9F171FDAAC7A}" srcOrd="1" destOrd="0" presId="urn:microsoft.com/office/officeart/2018/2/layout/IconVerticalSolidList"/>
    <dgm:cxn modelId="{C36EF6F6-5C8E-4E5A-B9A6-210CE1B0A73E}" type="presParOf" srcId="{F4024CDE-8462-4F49-A3BF-1A84F53D95DF}" destId="{15636877-8203-4827-BC5C-188A44392F04}" srcOrd="2" destOrd="0" presId="urn:microsoft.com/office/officeart/2018/2/layout/IconVerticalSolidList"/>
    <dgm:cxn modelId="{46FDB69F-E327-459D-B5B1-1DE7239A0AF8}" type="presParOf" srcId="{F4024CDE-8462-4F49-A3BF-1A84F53D95DF}" destId="{E55BE606-0983-4A4E-8552-0465792EDACC}"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8E3DB2-D942-4865-A912-C4D7FE27E7BB}">
      <dsp:nvSpPr>
        <dsp:cNvPr id="0" name=""/>
        <dsp:cNvSpPr/>
      </dsp:nvSpPr>
      <dsp:spPr>
        <a:xfrm>
          <a:off x="0" y="2585"/>
          <a:ext cx="5928344"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BD8FD2A-04F3-49FA-A138-E93E9B1F31CF}">
      <dsp:nvSpPr>
        <dsp:cNvPr id="0" name=""/>
        <dsp:cNvSpPr/>
      </dsp:nvSpPr>
      <dsp:spPr>
        <a:xfrm>
          <a:off x="0" y="2585"/>
          <a:ext cx="5928344" cy="8815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Mr. Bhairav Kishor Rane</a:t>
          </a:r>
        </a:p>
      </dsp:txBody>
      <dsp:txXfrm>
        <a:off x="0" y="2585"/>
        <a:ext cx="5928344" cy="881597"/>
      </dsp:txXfrm>
    </dsp:sp>
    <dsp:sp modelId="{C8BBB5F1-3486-4BC0-9972-082BDE0B00D0}">
      <dsp:nvSpPr>
        <dsp:cNvPr id="0" name=""/>
        <dsp:cNvSpPr/>
      </dsp:nvSpPr>
      <dsp:spPr>
        <a:xfrm>
          <a:off x="0" y="884183"/>
          <a:ext cx="5928344"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7BDD6C1-4346-45F8-A445-D1B4FC7448A1}">
      <dsp:nvSpPr>
        <dsp:cNvPr id="0" name=""/>
        <dsp:cNvSpPr/>
      </dsp:nvSpPr>
      <dsp:spPr>
        <a:xfrm>
          <a:off x="0" y="884183"/>
          <a:ext cx="5928344" cy="8815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Mr. Tejas Ghansham Kale </a:t>
          </a:r>
        </a:p>
      </dsp:txBody>
      <dsp:txXfrm>
        <a:off x="0" y="884183"/>
        <a:ext cx="5928344" cy="881597"/>
      </dsp:txXfrm>
    </dsp:sp>
    <dsp:sp modelId="{DF6B0C96-F808-432F-B5C3-61962133C600}">
      <dsp:nvSpPr>
        <dsp:cNvPr id="0" name=""/>
        <dsp:cNvSpPr/>
      </dsp:nvSpPr>
      <dsp:spPr>
        <a:xfrm>
          <a:off x="0" y="1765780"/>
          <a:ext cx="5928344"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FF2037E-16C8-4289-8BE0-CD85E8CB7C6F}">
      <dsp:nvSpPr>
        <dsp:cNvPr id="0" name=""/>
        <dsp:cNvSpPr/>
      </dsp:nvSpPr>
      <dsp:spPr>
        <a:xfrm>
          <a:off x="0" y="1765780"/>
          <a:ext cx="5928344" cy="8815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Mr. Gaurav D. Thakare</a:t>
          </a:r>
        </a:p>
      </dsp:txBody>
      <dsp:txXfrm>
        <a:off x="0" y="1765780"/>
        <a:ext cx="5928344" cy="881597"/>
      </dsp:txXfrm>
    </dsp:sp>
    <dsp:sp modelId="{379FE871-97F6-4135-8417-A1FD43768012}">
      <dsp:nvSpPr>
        <dsp:cNvPr id="0" name=""/>
        <dsp:cNvSpPr/>
      </dsp:nvSpPr>
      <dsp:spPr>
        <a:xfrm>
          <a:off x="0" y="2647378"/>
          <a:ext cx="5928344"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4646B90-CC47-45EF-B1DD-698C3FBB6BF8}">
      <dsp:nvSpPr>
        <dsp:cNvPr id="0" name=""/>
        <dsp:cNvSpPr/>
      </dsp:nvSpPr>
      <dsp:spPr>
        <a:xfrm>
          <a:off x="0" y="2647378"/>
          <a:ext cx="5928344" cy="8815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Ms. Dasari Krishna Teja Sree</a:t>
          </a:r>
        </a:p>
      </dsp:txBody>
      <dsp:txXfrm>
        <a:off x="0" y="2647378"/>
        <a:ext cx="5928344" cy="881597"/>
      </dsp:txXfrm>
    </dsp:sp>
    <dsp:sp modelId="{CAB3EA2D-563C-47E5-93BB-A775F9BCF5A5}">
      <dsp:nvSpPr>
        <dsp:cNvPr id="0" name=""/>
        <dsp:cNvSpPr/>
      </dsp:nvSpPr>
      <dsp:spPr>
        <a:xfrm>
          <a:off x="0" y="3528976"/>
          <a:ext cx="5928344"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C7414E7-9755-4843-9DC9-38CDC07D7FF4}">
      <dsp:nvSpPr>
        <dsp:cNvPr id="0" name=""/>
        <dsp:cNvSpPr/>
      </dsp:nvSpPr>
      <dsp:spPr>
        <a:xfrm>
          <a:off x="0" y="3528976"/>
          <a:ext cx="5928344" cy="8815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Mr. Aftab Ali Akhtar Ali Shaikh </a:t>
          </a:r>
        </a:p>
      </dsp:txBody>
      <dsp:txXfrm>
        <a:off x="0" y="3528976"/>
        <a:ext cx="5928344" cy="881597"/>
      </dsp:txXfrm>
    </dsp:sp>
    <dsp:sp modelId="{3CD8A5D4-AC95-441C-8BA8-F91583CF6C6A}">
      <dsp:nvSpPr>
        <dsp:cNvPr id="0" name=""/>
        <dsp:cNvSpPr/>
      </dsp:nvSpPr>
      <dsp:spPr>
        <a:xfrm>
          <a:off x="0" y="4410573"/>
          <a:ext cx="5928344"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9BB50E3-7093-48D8-8171-F6A58BDE73E0}">
      <dsp:nvSpPr>
        <dsp:cNvPr id="0" name=""/>
        <dsp:cNvSpPr/>
      </dsp:nvSpPr>
      <dsp:spPr>
        <a:xfrm>
          <a:off x="0" y="4410573"/>
          <a:ext cx="5928344" cy="8815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dirty="0"/>
            <a:t>Mr. Muhammed </a:t>
          </a:r>
          <a:r>
            <a:rPr lang="en-US" sz="3500" kern="1200" dirty="0" err="1"/>
            <a:t>Shafeek</a:t>
          </a:r>
          <a:r>
            <a:rPr lang="en-US" sz="3500" kern="1200" dirty="0"/>
            <a:t> K</a:t>
          </a:r>
        </a:p>
      </dsp:txBody>
      <dsp:txXfrm>
        <a:off x="0" y="4410573"/>
        <a:ext cx="5928344" cy="88159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CF0BF3-F2DA-4C26-9EDB-B49F9CBDD64A}">
      <dsp:nvSpPr>
        <dsp:cNvPr id="0" name=""/>
        <dsp:cNvSpPr/>
      </dsp:nvSpPr>
      <dsp:spPr>
        <a:xfrm>
          <a:off x="0" y="452"/>
          <a:ext cx="5928344" cy="622806"/>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5D8E76C-4815-4448-9C2D-2DEC93E6E97D}">
      <dsp:nvSpPr>
        <dsp:cNvPr id="0" name=""/>
        <dsp:cNvSpPr/>
      </dsp:nvSpPr>
      <dsp:spPr>
        <a:xfrm>
          <a:off x="188398" y="140583"/>
          <a:ext cx="342543" cy="34254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4A84EA8-9C74-4C90-A14D-200A5D42641B}">
      <dsp:nvSpPr>
        <dsp:cNvPr id="0" name=""/>
        <dsp:cNvSpPr/>
      </dsp:nvSpPr>
      <dsp:spPr>
        <a:xfrm>
          <a:off x="719341" y="452"/>
          <a:ext cx="5209002" cy="6228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5914" tIns="65914" rIns="65914" bIns="65914" numCol="1" spcCol="1270" anchor="ctr" anchorCtr="0">
          <a:noAutofit/>
        </a:bodyPr>
        <a:lstStyle/>
        <a:p>
          <a:pPr marL="0" lvl="0" indent="0" algn="l" defTabSz="711200">
            <a:lnSpc>
              <a:spcPct val="90000"/>
            </a:lnSpc>
            <a:spcBef>
              <a:spcPct val="0"/>
            </a:spcBef>
            <a:spcAft>
              <a:spcPct val="35000"/>
            </a:spcAft>
            <a:buNone/>
          </a:pPr>
          <a:r>
            <a:rPr lang="en-US" sz="1600" kern="1200"/>
            <a:t>Why HR Analytics ?</a:t>
          </a:r>
        </a:p>
      </dsp:txBody>
      <dsp:txXfrm>
        <a:off x="719341" y="452"/>
        <a:ext cx="5209002" cy="622806"/>
      </dsp:txXfrm>
    </dsp:sp>
    <dsp:sp modelId="{82E0E2C2-F919-48D6-A61D-D7632026F52D}">
      <dsp:nvSpPr>
        <dsp:cNvPr id="0" name=""/>
        <dsp:cNvSpPr/>
      </dsp:nvSpPr>
      <dsp:spPr>
        <a:xfrm>
          <a:off x="0" y="778960"/>
          <a:ext cx="5928344" cy="622806"/>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CA24321-4002-4F11-BF34-97D41C7BC451}">
      <dsp:nvSpPr>
        <dsp:cNvPr id="0" name=""/>
        <dsp:cNvSpPr/>
      </dsp:nvSpPr>
      <dsp:spPr>
        <a:xfrm>
          <a:off x="188398" y="919091"/>
          <a:ext cx="342543" cy="34254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DA2E143-E4DB-46DE-9B89-9E84DF1DA1B1}">
      <dsp:nvSpPr>
        <dsp:cNvPr id="0" name=""/>
        <dsp:cNvSpPr/>
      </dsp:nvSpPr>
      <dsp:spPr>
        <a:xfrm>
          <a:off x="719341" y="778960"/>
          <a:ext cx="5209002" cy="6228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5914" tIns="65914" rIns="65914" bIns="65914" numCol="1" spcCol="1270" anchor="ctr" anchorCtr="0">
          <a:noAutofit/>
        </a:bodyPr>
        <a:lstStyle/>
        <a:p>
          <a:pPr marL="0" lvl="0" indent="0" algn="l" defTabSz="711200">
            <a:lnSpc>
              <a:spcPct val="90000"/>
            </a:lnSpc>
            <a:spcBef>
              <a:spcPct val="0"/>
            </a:spcBef>
            <a:spcAft>
              <a:spcPct val="35000"/>
            </a:spcAft>
            <a:buNone/>
          </a:pPr>
          <a:r>
            <a:rPr lang="en-US" sz="1600" kern="1200"/>
            <a:t>Metrics</a:t>
          </a:r>
        </a:p>
      </dsp:txBody>
      <dsp:txXfrm>
        <a:off x="719341" y="778960"/>
        <a:ext cx="5209002" cy="622806"/>
      </dsp:txXfrm>
    </dsp:sp>
    <dsp:sp modelId="{3BFE4FEF-293D-44EE-9789-2EE9E8C431C0}">
      <dsp:nvSpPr>
        <dsp:cNvPr id="0" name=""/>
        <dsp:cNvSpPr/>
      </dsp:nvSpPr>
      <dsp:spPr>
        <a:xfrm>
          <a:off x="0" y="1557467"/>
          <a:ext cx="5928344" cy="622806"/>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0A106C2-8086-48CA-876E-D401E9CDB273}">
      <dsp:nvSpPr>
        <dsp:cNvPr id="0" name=""/>
        <dsp:cNvSpPr/>
      </dsp:nvSpPr>
      <dsp:spPr>
        <a:xfrm>
          <a:off x="188398" y="1697599"/>
          <a:ext cx="342543" cy="34254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CF964FE-A7F3-474B-9E7E-F46B46181354}">
      <dsp:nvSpPr>
        <dsp:cNvPr id="0" name=""/>
        <dsp:cNvSpPr/>
      </dsp:nvSpPr>
      <dsp:spPr>
        <a:xfrm>
          <a:off x="719341" y="1557467"/>
          <a:ext cx="5209002" cy="6228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5914" tIns="65914" rIns="65914" bIns="65914" numCol="1" spcCol="1270" anchor="ctr" anchorCtr="0">
          <a:noAutofit/>
        </a:bodyPr>
        <a:lstStyle/>
        <a:p>
          <a:pPr marL="0" lvl="0" indent="0" algn="l" defTabSz="711200">
            <a:lnSpc>
              <a:spcPct val="90000"/>
            </a:lnSpc>
            <a:spcBef>
              <a:spcPct val="0"/>
            </a:spcBef>
            <a:spcAft>
              <a:spcPct val="35000"/>
            </a:spcAft>
            <a:buNone/>
          </a:pPr>
          <a:r>
            <a:rPr lang="en-US" sz="1600" kern="1200"/>
            <a:t>KPI’s </a:t>
          </a:r>
        </a:p>
      </dsp:txBody>
      <dsp:txXfrm>
        <a:off x="719341" y="1557467"/>
        <a:ext cx="5209002" cy="622806"/>
      </dsp:txXfrm>
    </dsp:sp>
    <dsp:sp modelId="{86E4F6AF-76F7-47BE-A58D-FE01988B2E9A}">
      <dsp:nvSpPr>
        <dsp:cNvPr id="0" name=""/>
        <dsp:cNvSpPr/>
      </dsp:nvSpPr>
      <dsp:spPr>
        <a:xfrm>
          <a:off x="0" y="2335975"/>
          <a:ext cx="5928344" cy="622806"/>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113D964-77BC-4D34-8D77-5A59264530DC}">
      <dsp:nvSpPr>
        <dsp:cNvPr id="0" name=""/>
        <dsp:cNvSpPr/>
      </dsp:nvSpPr>
      <dsp:spPr>
        <a:xfrm>
          <a:off x="188398" y="2476106"/>
          <a:ext cx="342543" cy="34254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0FF68DF-0484-436B-91D5-060623A01DEC}">
      <dsp:nvSpPr>
        <dsp:cNvPr id="0" name=""/>
        <dsp:cNvSpPr/>
      </dsp:nvSpPr>
      <dsp:spPr>
        <a:xfrm>
          <a:off x="719341" y="2335975"/>
          <a:ext cx="5209002" cy="6228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5914" tIns="65914" rIns="65914" bIns="65914" numCol="1" spcCol="1270" anchor="ctr" anchorCtr="0">
          <a:noAutofit/>
        </a:bodyPr>
        <a:lstStyle/>
        <a:p>
          <a:pPr marL="0" lvl="0" indent="0" algn="l" defTabSz="711200">
            <a:lnSpc>
              <a:spcPct val="90000"/>
            </a:lnSpc>
            <a:spcBef>
              <a:spcPct val="0"/>
            </a:spcBef>
            <a:spcAft>
              <a:spcPct val="35000"/>
            </a:spcAft>
            <a:buNone/>
          </a:pPr>
          <a:r>
            <a:rPr lang="en-US" sz="1600" kern="1200"/>
            <a:t>Excel Dashboard </a:t>
          </a:r>
        </a:p>
      </dsp:txBody>
      <dsp:txXfrm>
        <a:off x="719341" y="2335975"/>
        <a:ext cx="5209002" cy="622806"/>
      </dsp:txXfrm>
    </dsp:sp>
    <dsp:sp modelId="{2ABD4E05-8557-499C-8010-94E9807B2F82}">
      <dsp:nvSpPr>
        <dsp:cNvPr id="0" name=""/>
        <dsp:cNvSpPr/>
      </dsp:nvSpPr>
      <dsp:spPr>
        <a:xfrm>
          <a:off x="0" y="3114483"/>
          <a:ext cx="5928344" cy="622806"/>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E550ACD-AC21-4D3D-8BFD-0E714FECE5CF}">
      <dsp:nvSpPr>
        <dsp:cNvPr id="0" name=""/>
        <dsp:cNvSpPr/>
      </dsp:nvSpPr>
      <dsp:spPr>
        <a:xfrm>
          <a:off x="188398" y="3254614"/>
          <a:ext cx="342543" cy="342543"/>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F07EE97-F144-443C-A7B3-B1A1D1CEC1E3}">
      <dsp:nvSpPr>
        <dsp:cNvPr id="0" name=""/>
        <dsp:cNvSpPr/>
      </dsp:nvSpPr>
      <dsp:spPr>
        <a:xfrm>
          <a:off x="719341" y="3114483"/>
          <a:ext cx="5209002" cy="6228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5914" tIns="65914" rIns="65914" bIns="65914" numCol="1" spcCol="1270" anchor="ctr" anchorCtr="0">
          <a:noAutofit/>
        </a:bodyPr>
        <a:lstStyle/>
        <a:p>
          <a:pPr marL="0" lvl="0" indent="0" algn="l" defTabSz="711200">
            <a:lnSpc>
              <a:spcPct val="90000"/>
            </a:lnSpc>
            <a:spcBef>
              <a:spcPct val="0"/>
            </a:spcBef>
            <a:spcAft>
              <a:spcPct val="35000"/>
            </a:spcAft>
            <a:buNone/>
          </a:pPr>
          <a:r>
            <a:rPr lang="en-US" sz="1600" kern="1200"/>
            <a:t>Power Bi Dashboard</a:t>
          </a:r>
        </a:p>
      </dsp:txBody>
      <dsp:txXfrm>
        <a:off x="719341" y="3114483"/>
        <a:ext cx="5209002" cy="622806"/>
      </dsp:txXfrm>
    </dsp:sp>
    <dsp:sp modelId="{BD644939-D778-42FC-8F7D-E3334F03A9F1}">
      <dsp:nvSpPr>
        <dsp:cNvPr id="0" name=""/>
        <dsp:cNvSpPr/>
      </dsp:nvSpPr>
      <dsp:spPr>
        <a:xfrm>
          <a:off x="0" y="3892990"/>
          <a:ext cx="5928344" cy="622806"/>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1AE0D6B-926B-488C-A5F5-A5FDC154F4D8}">
      <dsp:nvSpPr>
        <dsp:cNvPr id="0" name=""/>
        <dsp:cNvSpPr/>
      </dsp:nvSpPr>
      <dsp:spPr>
        <a:xfrm>
          <a:off x="188398" y="4033122"/>
          <a:ext cx="342543" cy="342543"/>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86241F3-F537-49B7-8782-D1D69DD6158A}">
      <dsp:nvSpPr>
        <dsp:cNvPr id="0" name=""/>
        <dsp:cNvSpPr/>
      </dsp:nvSpPr>
      <dsp:spPr>
        <a:xfrm>
          <a:off x="719341" y="3892990"/>
          <a:ext cx="5209002" cy="6228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5914" tIns="65914" rIns="65914" bIns="65914" numCol="1" spcCol="1270" anchor="ctr" anchorCtr="0">
          <a:noAutofit/>
        </a:bodyPr>
        <a:lstStyle/>
        <a:p>
          <a:pPr marL="0" lvl="0" indent="0" algn="l" defTabSz="711200">
            <a:lnSpc>
              <a:spcPct val="90000"/>
            </a:lnSpc>
            <a:spcBef>
              <a:spcPct val="0"/>
            </a:spcBef>
            <a:spcAft>
              <a:spcPct val="35000"/>
            </a:spcAft>
            <a:buNone/>
          </a:pPr>
          <a:r>
            <a:rPr lang="en-US" sz="1600" kern="1200"/>
            <a:t>Tableau Dashboard </a:t>
          </a:r>
        </a:p>
      </dsp:txBody>
      <dsp:txXfrm>
        <a:off x="719341" y="3892990"/>
        <a:ext cx="5209002" cy="622806"/>
      </dsp:txXfrm>
    </dsp:sp>
    <dsp:sp modelId="{D886BB3A-B13A-4F67-95BF-3D66AC192731}">
      <dsp:nvSpPr>
        <dsp:cNvPr id="0" name=""/>
        <dsp:cNvSpPr/>
      </dsp:nvSpPr>
      <dsp:spPr>
        <a:xfrm>
          <a:off x="0" y="4671498"/>
          <a:ext cx="5928344" cy="622806"/>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F73A74-1D23-420B-AAB5-9F171FDAAC7A}">
      <dsp:nvSpPr>
        <dsp:cNvPr id="0" name=""/>
        <dsp:cNvSpPr/>
      </dsp:nvSpPr>
      <dsp:spPr>
        <a:xfrm>
          <a:off x="188398" y="4811629"/>
          <a:ext cx="342543" cy="342543"/>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55BE606-0983-4A4E-8552-0465792EDACC}">
      <dsp:nvSpPr>
        <dsp:cNvPr id="0" name=""/>
        <dsp:cNvSpPr/>
      </dsp:nvSpPr>
      <dsp:spPr>
        <a:xfrm>
          <a:off x="719341" y="4671498"/>
          <a:ext cx="5209002" cy="6228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5914" tIns="65914" rIns="65914" bIns="65914" numCol="1" spcCol="1270" anchor="ctr" anchorCtr="0">
          <a:noAutofit/>
        </a:bodyPr>
        <a:lstStyle/>
        <a:p>
          <a:pPr marL="0" lvl="0" indent="0" algn="l" defTabSz="711200">
            <a:lnSpc>
              <a:spcPct val="90000"/>
            </a:lnSpc>
            <a:spcBef>
              <a:spcPct val="0"/>
            </a:spcBef>
            <a:spcAft>
              <a:spcPct val="35000"/>
            </a:spcAft>
            <a:buNone/>
          </a:pPr>
          <a:r>
            <a:rPr lang="en-US" sz="1600" kern="1200"/>
            <a:t>Conclusion </a:t>
          </a:r>
        </a:p>
      </dsp:txBody>
      <dsp:txXfrm>
        <a:off x="719341" y="4671498"/>
        <a:ext cx="5209002" cy="622806"/>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3/14/2024</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3/14/2024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3/14/2024</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3/14/2024</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3/14/2024</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3/14/2024</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3/14/2024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3/14/2024</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3/14/2024</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3/14/2024</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8.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000" dirty="0">
                <a:solidFill>
                  <a:schemeClr val="tx1"/>
                </a:solidFill>
              </a:rPr>
              <a:t>HR ANALYTICS</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74E5E0-135A-3247-3B9B-B4F754085A6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98096A-1721-2503-BB86-8F22BF586BE0}"/>
              </a:ext>
            </a:extLst>
          </p:cNvPr>
          <p:cNvSpPr>
            <a:spLocks noGrp="1"/>
          </p:cNvSpPr>
          <p:nvPr>
            <p:ph type="title"/>
          </p:nvPr>
        </p:nvSpPr>
        <p:spPr>
          <a:xfrm>
            <a:off x="643466" y="494835"/>
            <a:ext cx="3517567" cy="2093975"/>
          </a:xfrm>
        </p:spPr>
        <p:txBody>
          <a:bodyPr anchor="t">
            <a:noAutofit/>
          </a:bodyPr>
          <a:lstStyle/>
          <a:p>
            <a:pPr>
              <a:lnSpc>
                <a:spcPct val="100000"/>
              </a:lnSpc>
            </a:pPr>
            <a:br>
              <a:rPr lang="en-US" sz="2800" dirty="0"/>
            </a:br>
            <a:r>
              <a:rPr lang="en-US" sz="2800" dirty="0"/>
              <a:t>4. Average Working Years for Each Department</a:t>
            </a:r>
            <a:br>
              <a:rPr lang="en-US" sz="2800" dirty="0"/>
            </a:br>
            <a:endParaRPr lang="en-IN" sz="2800" dirty="0"/>
          </a:p>
        </p:txBody>
      </p:sp>
      <p:sp>
        <p:nvSpPr>
          <p:cNvPr id="4" name="Text Placeholder 3">
            <a:extLst>
              <a:ext uri="{FF2B5EF4-FFF2-40B4-BE49-F238E27FC236}">
                <a16:creationId xmlns:a16="http://schemas.microsoft.com/office/drawing/2014/main" id="{FED477D4-B716-E6FA-A114-3A36D3D3CFEB}"/>
              </a:ext>
            </a:extLst>
          </p:cNvPr>
          <p:cNvSpPr>
            <a:spLocks noGrp="1"/>
          </p:cNvSpPr>
          <p:nvPr>
            <p:ph type="body" sz="half" idx="2"/>
          </p:nvPr>
        </p:nvSpPr>
        <p:spPr>
          <a:xfrm>
            <a:off x="643466" y="2880358"/>
            <a:ext cx="3517567" cy="3482807"/>
          </a:xfrm>
        </p:spPr>
        <p:txBody>
          <a:bodyPr>
            <a:normAutofit fontScale="25000" lnSpcReduction="20000"/>
          </a:bodyPr>
          <a:lstStyle/>
          <a:p>
            <a:r>
              <a:rPr lang="en-US" sz="6000" dirty="0"/>
              <a:t>"Average Working Years for Each Department" refers to the average length of time employees have been working in their respective departments within a company. This metric provides insight into the level of experience and stability within each department. Departments with higher average working years may have more seasoned employees who bring a wealth of knowledge and expertise to their roles. Conversely, departments with lower average working years may experience more turnover or have a younger workforce. Understanding these averages can help organizations tailor training, retention strategies, and succession planning efforts to meet the unique needs of each department.</a:t>
            </a:r>
          </a:p>
          <a:p>
            <a:endParaRPr lang="en-US" dirty="0"/>
          </a:p>
          <a:p>
            <a:endParaRPr lang="en-IN" dirty="0"/>
          </a:p>
        </p:txBody>
      </p:sp>
      <p:pic>
        <p:nvPicPr>
          <p:cNvPr id="7" name="Content Placeholder 6">
            <a:extLst>
              <a:ext uri="{FF2B5EF4-FFF2-40B4-BE49-F238E27FC236}">
                <a16:creationId xmlns:a16="http://schemas.microsoft.com/office/drawing/2014/main" id="{6C093585-C47F-9D7A-086E-3D2B400B0BF7}"/>
              </a:ext>
            </a:extLst>
          </p:cNvPr>
          <p:cNvPicPr>
            <a:picLocks noGrp="1" noChangeAspect="1"/>
          </p:cNvPicPr>
          <p:nvPr>
            <p:ph idx="1"/>
          </p:nvPr>
        </p:nvPicPr>
        <p:blipFill>
          <a:blip r:embed="rId2"/>
          <a:stretch>
            <a:fillRect/>
          </a:stretch>
        </p:blipFill>
        <p:spPr>
          <a:xfrm>
            <a:off x="5459413" y="2691874"/>
            <a:ext cx="5927725" cy="1536165"/>
          </a:xfrm>
        </p:spPr>
      </p:pic>
    </p:spTree>
    <p:extLst>
      <p:ext uri="{BB962C8B-B14F-4D97-AF65-F5344CB8AC3E}">
        <p14:creationId xmlns:p14="http://schemas.microsoft.com/office/powerpoint/2010/main" val="27301051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CE84F6-67E1-D2E6-5F56-4515F072B3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021BFE-0E57-5FC7-206A-D390F4B0D81D}"/>
              </a:ext>
            </a:extLst>
          </p:cNvPr>
          <p:cNvSpPr>
            <a:spLocks noGrp="1"/>
          </p:cNvSpPr>
          <p:nvPr>
            <p:ph type="title"/>
          </p:nvPr>
        </p:nvSpPr>
        <p:spPr>
          <a:xfrm>
            <a:off x="643466" y="494835"/>
            <a:ext cx="3517567" cy="2093975"/>
          </a:xfrm>
        </p:spPr>
        <p:txBody>
          <a:bodyPr anchor="t">
            <a:noAutofit/>
          </a:bodyPr>
          <a:lstStyle/>
          <a:p>
            <a:pPr>
              <a:lnSpc>
                <a:spcPct val="100000"/>
              </a:lnSpc>
            </a:pPr>
            <a:br>
              <a:rPr lang="en-US" sz="2800" dirty="0"/>
            </a:br>
            <a:r>
              <a:rPr lang="en-US" sz="2800" dirty="0"/>
              <a:t>5. Job Role vs Work Life Balance</a:t>
            </a:r>
            <a:br>
              <a:rPr lang="en-US" sz="2800" dirty="0"/>
            </a:br>
            <a:endParaRPr lang="en-IN" sz="2800" dirty="0"/>
          </a:p>
        </p:txBody>
      </p:sp>
      <p:sp>
        <p:nvSpPr>
          <p:cNvPr id="4" name="Text Placeholder 3">
            <a:extLst>
              <a:ext uri="{FF2B5EF4-FFF2-40B4-BE49-F238E27FC236}">
                <a16:creationId xmlns:a16="http://schemas.microsoft.com/office/drawing/2014/main" id="{60BB4382-D8E2-9E89-2F2E-7DE3CFCA3FDE}"/>
              </a:ext>
            </a:extLst>
          </p:cNvPr>
          <p:cNvSpPr>
            <a:spLocks noGrp="1"/>
          </p:cNvSpPr>
          <p:nvPr>
            <p:ph type="body" sz="half" idx="2"/>
          </p:nvPr>
        </p:nvSpPr>
        <p:spPr>
          <a:xfrm>
            <a:off x="643465" y="2691874"/>
            <a:ext cx="3517567" cy="3671291"/>
          </a:xfrm>
        </p:spPr>
        <p:txBody>
          <a:bodyPr>
            <a:normAutofit fontScale="25000" lnSpcReduction="20000"/>
          </a:bodyPr>
          <a:lstStyle/>
          <a:p>
            <a:r>
              <a:rPr lang="en-US" sz="6000" dirty="0"/>
              <a:t>"Job Role vs Work-Life Balance" examines the relationship between the responsibilities and demands of a particular job and the ability of employees to maintain a healthy balance between work and personal life. Certain job roles may inherently require more time, energy, or flexibility, impacting an individual's ability to achieve work-life balance. Analyzing this relationship helps organizations understand how different job roles affect employee well-being and productivity. It enables employers to implement strategies to promote work-life balance, such as flexible scheduling, remote work options, or workload management initiatives, to enhance employee satisfaction and retention</a:t>
            </a:r>
            <a:endParaRPr lang="en-IN" dirty="0"/>
          </a:p>
        </p:txBody>
      </p:sp>
      <p:pic>
        <p:nvPicPr>
          <p:cNvPr id="8" name="Content Placeholder 7">
            <a:extLst>
              <a:ext uri="{FF2B5EF4-FFF2-40B4-BE49-F238E27FC236}">
                <a16:creationId xmlns:a16="http://schemas.microsoft.com/office/drawing/2014/main" id="{A7412CE2-80C7-CF57-E32C-F0D468AB56DC}"/>
              </a:ext>
            </a:extLst>
          </p:cNvPr>
          <p:cNvPicPr>
            <a:picLocks noGrp="1" noChangeAspect="1"/>
          </p:cNvPicPr>
          <p:nvPr>
            <p:ph idx="1"/>
          </p:nvPr>
        </p:nvPicPr>
        <p:blipFill>
          <a:blip r:embed="rId2"/>
          <a:stretch>
            <a:fillRect/>
          </a:stretch>
        </p:blipFill>
        <p:spPr>
          <a:xfrm>
            <a:off x="5459413" y="2006237"/>
            <a:ext cx="5927725" cy="2907439"/>
          </a:xfrm>
        </p:spPr>
      </p:pic>
    </p:spTree>
    <p:extLst>
      <p:ext uri="{BB962C8B-B14F-4D97-AF65-F5344CB8AC3E}">
        <p14:creationId xmlns:p14="http://schemas.microsoft.com/office/powerpoint/2010/main" val="25360569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6727F9-D0C4-37D6-90B0-A628C9C38BF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7FDF77-4E59-D083-EB2F-BC121C37C83A}"/>
              </a:ext>
            </a:extLst>
          </p:cNvPr>
          <p:cNvSpPr>
            <a:spLocks noGrp="1"/>
          </p:cNvSpPr>
          <p:nvPr>
            <p:ph type="title"/>
          </p:nvPr>
        </p:nvSpPr>
        <p:spPr>
          <a:xfrm>
            <a:off x="643465" y="362314"/>
            <a:ext cx="3517567" cy="2093975"/>
          </a:xfrm>
        </p:spPr>
        <p:txBody>
          <a:bodyPr anchor="t">
            <a:noAutofit/>
          </a:bodyPr>
          <a:lstStyle/>
          <a:p>
            <a:pPr>
              <a:lnSpc>
                <a:spcPct val="100000"/>
              </a:lnSpc>
            </a:pPr>
            <a:br>
              <a:rPr lang="en-US" sz="2800" dirty="0"/>
            </a:br>
            <a:r>
              <a:rPr lang="en-US" sz="2800" dirty="0"/>
              <a:t>6. </a:t>
            </a:r>
            <a:r>
              <a:rPr lang="en-IN" sz="2800" dirty="0"/>
              <a:t>Attrition Rate vs Year Since Last Promotion Relation</a:t>
            </a:r>
            <a:br>
              <a:rPr lang="en-IN" sz="2800" dirty="0"/>
            </a:br>
            <a:br>
              <a:rPr lang="en-US" sz="2800" dirty="0"/>
            </a:br>
            <a:endParaRPr lang="en-IN" sz="2800" dirty="0"/>
          </a:p>
        </p:txBody>
      </p:sp>
      <p:sp>
        <p:nvSpPr>
          <p:cNvPr id="4" name="Text Placeholder 3">
            <a:extLst>
              <a:ext uri="{FF2B5EF4-FFF2-40B4-BE49-F238E27FC236}">
                <a16:creationId xmlns:a16="http://schemas.microsoft.com/office/drawing/2014/main" id="{D487F4E4-6201-8817-8A3F-0259029FCFEB}"/>
              </a:ext>
            </a:extLst>
          </p:cNvPr>
          <p:cNvSpPr>
            <a:spLocks noGrp="1"/>
          </p:cNvSpPr>
          <p:nvPr>
            <p:ph type="body" sz="half" idx="2"/>
          </p:nvPr>
        </p:nvSpPr>
        <p:spPr>
          <a:xfrm>
            <a:off x="643465" y="2456289"/>
            <a:ext cx="3517567" cy="4039397"/>
          </a:xfrm>
        </p:spPr>
        <p:txBody>
          <a:bodyPr>
            <a:noAutofit/>
          </a:bodyPr>
          <a:lstStyle/>
          <a:p>
            <a:pPr>
              <a:lnSpc>
                <a:spcPct val="100000"/>
              </a:lnSpc>
            </a:pPr>
            <a:r>
              <a:rPr lang="en-US" sz="1400" dirty="0"/>
              <a:t>"Attrition Rate vs Year Since Last Promotion Relation" explores the connection between the rate at which employees leave a company (attrition rate) and the amount of time since they were last promoted. This analysis helps determine if there's a correlation between promotion opportunities and employee retention. For instance, a high attrition rate among employees who haven't been promoted in several years may suggest dissatisfaction with career growth opportunities. Conversely, a lower attrition rate among those recently promoted could indicate that promotions positively impact employee retention. Understanding this relationship can guide organizations in developing promotion strategies that contribute to higher employee engagement, satisfaction, and retention.</a:t>
            </a:r>
            <a:endParaRPr lang="en-IN" sz="1400" dirty="0"/>
          </a:p>
        </p:txBody>
      </p:sp>
      <p:pic>
        <p:nvPicPr>
          <p:cNvPr id="7" name="Content Placeholder 6">
            <a:extLst>
              <a:ext uri="{FF2B5EF4-FFF2-40B4-BE49-F238E27FC236}">
                <a16:creationId xmlns:a16="http://schemas.microsoft.com/office/drawing/2014/main" id="{3E347AA6-D7E1-6CFF-A0E1-EAB9D0AD5A27}"/>
              </a:ext>
            </a:extLst>
          </p:cNvPr>
          <p:cNvPicPr>
            <a:picLocks noGrp="1" noChangeAspect="1"/>
          </p:cNvPicPr>
          <p:nvPr>
            <p:ph idx="1"/>
          </p:nvPr>
        </p:nvPicPr>
        <p:blipFill>
          <a:blip r:embed="rId2"/>
          <a:stretch>
            <a:fillRect/>
          </a:stretch>
        </p:blipFill>
        <p:spPr>
          <a:xfrm>
            <a:off x="5128591" y="1537252"/>
            <a:ext cx="6419944" cy="3790122"/>
          </a:xfrm>
        </p:spPr>
      </p:pic>
    </p:spTree>
    <p:extLst>
      <p:ext uri="{BB962C8B-B14F-4D97-AF65-F5344CB8AC3E}">
        <p14:creationId xmlns:p14="http://schemas.microsoft.com/office/powerpoint/2010/main" val="29444824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96E4632-E0E3-66F4-9379-F1CC2B520456}"/>
              </a:ext>
            </a:extLst>
          </p:cNvPr>
          <p:cNvSpPr>
            <a:spLocks noGrp="1"/>
          </p:cNvSpPr>
          <p:nvPr>
            <p:ph type="title"/>
          </p:nvPr>
        </p:nvSpPr>
        <p:spPr>
          <a:xfrm>
            <a:off x="643466" y="786383"/>
            <a:ext cx="3517567" cy="2093975"/>
          </a:xfrm>
        </p:spPr>
        <p:txBody>
          <a:bodyPr anchor="b">
            <a:normAutofit/>
          </a:bodyPr>
          <a:lstStyle/>
          <a:p>
            <a:r>
              <a:rPr lang="en-US" dirty="0"/>
              <a:t>EXCEL DASHBOARD</a:t>
            </a:r>
            <a:endParaRPr lang="en-IN" dirty="0"/>
          </a:p>
        </p:txBody>
      </p:sp>
      <p:pic>
        <p:nvPicPr>
          <p:cNvPr id="8" name="Content Placeholder 7" descr="A screenshot of a computer&#10;&#10;Description automatically generated">
            <a:extLst>
              <a:ext uri="{FF2B5EF4-FFF2-40B4-BE49-F238E27FC236}">
                <a16:creationId xmlns:a16="http://schemas.microsoft.com/office/drawing/2014/main" id="{BF927B76-F88C-5478-AC80-25764AC80F7F}"/>
              </a:ext>
            </a:extLst>
          </p:cNvPr>
          <p:cNvPicPr>
            <a:picLocks noGrp="1" noChangeAspect="1"/>
          </p:cNvPicPr>
          <p:nvPr>
            <p:ph idx="1"/>
          </p:nvPr>
        </p:nvPicPr>
        <p:blipFill>
          <a:blip r:embed="rId2"/>
          <a:stretch>
            <a:fillRect/>
          </a:stretch>
        </p:blipFill>
        <p:spPr>
          <a:xfrm>
            <a:off x="4956313" y="786383"/>
            <a:ext cx="6983895" cy="5321172"/>
          </a:xfrm>
          <a:noFill/>
        </p:spPr>
      </p:pic>
      <p:sp>
        <p:nvSpPr>
          <p:cNvPr id="13" name="Text Placeholder 3">
            <a:extLst>
              <a:ext uri="{FF2B5EF4-FFF2-40B4-BE49-F238E27FC236}">
                <a16:creationId xmlns:a16="http://schemas.microsoft.com/office/drawing/2014/main" id="{A0250498-EF4B-23AD-D9BE-D31065A32EBC}"/>
              </a:ext>
            </a:extLst>
          </p:cNvPr>
          <p:cNvSpPr>
            <a:spLocks noGrp="1"/>
          </p:cNvSpPr>
          <p:nvPr>
            <p:ph type="body" sz="half" idx="2"/>
          </p:nvPr>
        </p:nvSpPr>
        <p:spPr>
          <a:xfrm>
            <a:off x="643465" y="3043050"/>
            <a:ext cx="3517567" cy="3064505"/>
          </a:xfrm>
        </p:spPr>
        <p:txBody>
          <a:bodyPr/>
          <a:lstStyle/>
          <a:p>
            <a:r>
              <a:rPr lang="en-US" dirty="0"/>
              <a:t>Excel dashboard" is a visual representation of key data points and metrics designed to provide a concise overview of information for easy analysis and decision-making</a:t>
            </a:r>
          </a:p>
        </p:txBody>
      </p:sp>
    </p:spTree>
    <p:extLst>
      <p:ext uri="{BB962C8B-B14F-4D97-AF65-F5344CB8AC3E}">
        <p14:creationId xmlns:p14="http://schemas.microsoft.com/office/powerpoint/2010/main" val="19489117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95A6BC-35C3-FE87-3471-E9722D7F6056}"/>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43A42135-0F60-3FC5-1A6F-C0F69ECE200D}"/>
              </a:ext>
            </a:extLst>
          </p:cNvPr>
          <p:cNvSpPr>
            <a:spLocks noGrp="1"/>
          </p:cNvSpPr>
          <p:nvPr>
            <p:ph type="title"/>
          </p:nvPr>
        </p:nvSpPr>
        <p:spPr>
          <a:xfrm>
            <a:off x="643466" y="786383"/>
            <a:ext cx="3517567" cy="2093975"/>
          </a:xfrm>
        </p:spPr>
        <p:txBody>
          <a:bodyPr anchor="b">
            <a:normAutofit/>
          </a:bodyPr>
          <a:lstStyle/>
          <a:p>
            <a:r>
              <a:rPr lang="en-US" dirty="0"/>
              <a:t>POWER BI DASHBOARD</a:t>
            </a:r>
            <a:endParaRPr lang="en-IN" dirty="0"/>
          </a:p>
        </p:txBody>
      </p:sp>
      <p:sp>
        <p:nvSpPr>
          <p:cNvPr id="13" name="Text Placeholder 3">
            <a:extLst>
              <a:ext uri="{FF2B5EF4-FFF2-40B4-BE49-F238E27FC236}">
                <a16:creationId xmlns:a16="http://schemas.microsoft.com/office/drawing/2014/main" id="{A023A4B4-B008-ABBA-0150-81BA041A4DD9}"/>
              </a:ext>
            </a:extLst>
          </p:cNvPr>
          <p:cNvSpPr>
            <a:spLocks noGrp="1"/>
          </p:cNvSpPr>
          <p:nvPr>
            <p:ph type="body" sz="half" idx="2"/>
          </p:nvPr>
        </p:nvSpPr>
        <p:spPr>
          <a:xfrm>
            <a:off x="643465" y="3043050"/>
            <a:ext cx="3517567" cy="3064505"/>
          </a:xfrm>
        </p:spPr>
        <p:txBody>
          <a:bodyPr/>
          <a:lstStyle/>
          <a:p>
            <a:r>
              <a:rPr lang="en-US" dirty="0"/>
              <a:t>A Power BI dashboard is a dynamic and interactive platform for visualizing and analyzing data from multiple sources.</a:t>
            </a:r>
          </a:p>
        </p:txBody>
      </p:sp>
      <p:pic>
        <p:nvPicPr>
          <p:cNvPr id="7" name="Content Placeholder 6" descr="A screenshot of a computer&#10;&#10;Description automatically generated">
            <a:extLst>
              <a:ext uri="{FF2B5EF4-FFF2-40B4-BE49-F238E27FC236}">
                <a16:creationId xmlns:a16="http://schemas.microsoft.com/office/drawing/2014/main" id="{D6481219-BB7E-27C8-22E8-6B122884A173}"/>
              </a:ext>
            </a:extLst>
          </p:cNvPr>
          <p:cNvPicPr>
            <a:picLocks noGrp="1" noChangeAspect="1"/>
          </p:cNvPicPr>
          <p:nvPr>
            <p:ph idx="1"/>
          </p:nvPr>
        </p:nvPicPr>
        <p:blipFill>
          <a:blip r:embed="rId2"/>
          <a:stretch>
            <a:fillRect/>
          </a:stretch>
        </p:blipFill>
        <p:spPr>
          <a:xfrm>
            <a:off x="5473480" y="285050"/>
            <a:ext cx="5927725" cy="2758000"/>
          </a:xfrm>
        </p:spPr>
      </p:pic>
      <p:pic>
        <p:nvPicPr>
          <p:cNvPr id="11" name="Picture 10">
            <a:extLst>
              <a:ext uri="{FF2B5EF4-FFF2-40B4-BE49-F238E27FC236}">
                <a16:creationId xmlns:a16="http://schemas.microsoft.com/office/drawing/2014/main" id="{6101276B-2B23-C2B3-6AA6-1B1C08A590C9}"/>
              </a:ext>
            </a:extLst>
          </p:cNvPr>
          <p:cNvPicPr>
            <a:picLocks noChangeAspect="1"/>
          </p:cNvPicPr>
          <p:nvPr/>
        </p:nvPicPr>
        <p:blipFill>
          <a:blip r:embed="rId3"/>
          <a:stretch>
            <a:fillRect/>
          </a:stretch>
        </p:blipFill>
        <p:spPr>
          <a:xfrm>
            <a:off x="5473479" y="3317492"/>
            <a:ext cx="5927725" cy="3064505"/>
          </a:xfrm>
          <a:prstGeom prst="rect">
            <a:avLst/>
          </a:prstGeom>
        </p:spPr>
      </p:pic>
    </p:spTree>
    <p:extLst>
      <p:ext uri="{BB962C8B-B14F-4D97-AF65-F5344CB8AC3E}">
        <p14:creationId xmlns:p14="http://schemas.microsoft.com/office/powerpoint/2010/main" val="26778549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8C2FCF-DC0F-FA87-B9BA-DB4F5ABDCDD2}"/>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4DDD451C-42AD-F7A9-3528-C9E5D9ACAA5B}"/>
              </a:ext>
            </a:extLst>
          </p:cNvPr>
          <p:cNvSpPr>
            <a:spLocks noGrp="1"/>
          </p:cNvSpPr>
          <p:nvPr>
            <p:ph type="title"/>
          </p:nvPr>
        </p:nvSpPr>
        <p:spPr>
          <a:xfrm>
            <a:off x="643466" y="786383"/>
            <a:ext cx="3517567" cy="2093975"/>
          </a:xfrm>
        </p:spPr>
        <p:txBody>
          <a:bodyPr anchor="b">
            <a:normAutofit/>
          </a:bodyPr>
          <a:lstStyle/>
          <a:p>
            <a:r>
              <a:rPr lang="en-US" dirty="0"/>
              <a:t>TABLEAU DASHBOARD</a:t>
            </a:r>
            <a:endParaRPr lang="en-IN" dirty="0"/>
          </a:p>
        </p:txBody>
      </p:sp>
      <p:sp>
        <p:nvSpPr>
          <p:cNvPr id="13" name="Text Placeholder 3">
            <a:extLst>
              <a:ext uri="{FF2B5EF4-FFF2-40B4-BE49-F238E27FC236}">
                <a16:creationId xmlns:a16="http://schemas.microsoft.com/office/drawing/2014/main" id="{4EB03DB0-C7BA-DE36-2CCA-AC74E8D0C890}"/>
              </a:ext>
            </a:extLst>
          </p:cNvPr>
          <p:cNvSpPr>
            <a:spLocks noGrp="1"/>
          </p:cNvSpPr>
          <p:nvPr>
            <p:ph type="body" sz="half" idx="2"/>
          </p:nvPr>
        </p:nvSpPr>
        <p:spPr>
          <a:xfrm>
            <a:off x="643465" y="3043050"/>
            <a:ext cx="3517567" cy="3064505"/>
          </a:xfrm>
        </p:spPr>
        <p:txBody>
          <a:bodyPr/>
          <a:lstStyle/>
          <a:p>
            <a:r>
              <a:rPr lang="en-US" dirty="0"/>
              <a:t>A Tableau dashboard serves as a dynamic and visual representation of data, enabling users to gain insights and make informed decisions.</a:t>
            </a:r>
          </a:p>
        </p:txBody>
      </p:sp>
      <p:pic>
        <p:nvPicPr>
          <p:cNvPr id="4" name="Content Placeholder 3" descr="A screenshot of a dashboard&#10;&#10;Description automatically generated">
            <a:extLst>
              <a:ext uri="{FF2B5EF4-FFF2-40B4-BE49-F238E27FC236}">
                <a16:creationId xmlns:a16="http://schemas.microsoft.com/office/drawing/2014/main" id="{E2255580-048C-5B04-8B48-71B14273DBBB}"/>
              </a:ext>
            </a:extLst>
          </p:cNvPr>
          <p:cNvPicPr>
            <a:picLocks noGrp="1" noChangeAspect="1"/>
          </p:cNvPicPr>
          <p:nvPr>
            <p:ph idx="1"/>
          </p:nvPr>
        </p:nvPicPr>
        <p:blipFill>
          <a:blip r:embed="rId2"/>
          <a:stretch>
            <a:fillRect/>
          </a:stretch>
        </p:blipFill>
        <p:spPr>
          <a:xfrm>
            <a:off x="4937760" y="786383"/>
            <a:ext cx="6610774" cy="5321172"/>
          </a:xfrm>
        </p:spPr>
      </p:pic>
    </p:spTree>
    <p:extLst>
      <p:ext uri="{BB962C8B-B14F-4D97-AF65-F5344CB8AC3E}">
        <p14:creationId xmlns:p14="http://schemas.microsoft.com/office/powerpoint/2010/main" val="29173706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2E59F1-28DC-3A93-650A-D05287641F66}"/>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1B57271-E1B4-311B-6770-D29F9EC516E2}"/>
              </a:ext>
            </a:extLst>
          </p:cNvPr>
          <p:cNvSpPr>
            <a:spLocks noGrp="1"/>
          </p:cNvSpPr>
          <p:nvPr>
            <p:ph type="title"/>
          </p:nvPr>
        </p:nvSpPr>
        <p:spPr>
          <a:xfrm>
            <a:off x="643465" y="337930"/>
            <a:ext cx="3517567" cy="2093975"/>
          </a:xfrm>
        </p:spPr>
        <p:txBody>
          <a:bodyPr anchor="ctr">
            <a:normAutofit/>
          </a:bodyPr>
          <a:lstStyle/>
          <a:p>
            <a:r>
              <a:rPr lang="en-US" dirty="0"/>
              <a:t>CONCLUSION:</a:t>
            </a:r>
            <a:endParaRPr lang="en-IN" dirty="0"/>
          </a:p>
        </p:txBody>
      </p:sp>
      <p:pic>
        <p:nvPicPr>
          <p:cNvPr id="4" name="Content Placeholder 3" descr="A diagram of a company's company&#10;&#10;Description automatically generated">
            <a:extLst>
              <a:ext uri="{FF2B5EF4-FFF2-40B4-BE49-F238E27FC236}">
                <a16:creationId xmlns:a16="http://schemas.microsoft.com/office/drawing/2014/main" id="{0F74C12B-9B56-516F-D024-E3C477A9C28E}"/>
              </a:ext>
            </a:extLst>
          </p:cNvPr>
          <p:cNvPicPr>
            <a:picLocks noGrp="1" noChangeAspect="1"/>
          </p:cNvPicPr>
          <p:nvPr>
            <p:ph idx="1"/>
          </p:nvPr>
        </p:nvPicPr>
        <p:blipFill>
          <a:blip r:embed="rId2"/>
          <a:stretch>
            <a:fillRect/>
          </a:stretch>
        </p:blipFill>
        <p:spPr>
          <a:xfrm>
            <a:off x="5458984" y="1844704"/>
            <a:ext cx="5928344" cy="3230947"/>
          </a:xfrm>
          <a:noFill/>
        </p:spPr>
      </p:pic>
      <p:sp>
        <p:nvSpPr>
          <p:cNvPr id="13" name="Text Placeholder 3">
            <a:extLst>
              <a:ext uri="{FF2B5EF4-FFF2-40B4-BE49-F238E27FC236}">
                <a16:creationId xmlns:a16="http://schemas.microsoft.com/office/drawing/2014/main" id="{5DBD05D3-FE2C-72E6-C6E4-25BA71E63073}"/>
              </a:ext>
            </a:extLst>
          </p:cNvPr>
          <p:cNvSpPr>
            <a:spLocks noGrp="1"/>
          </p:cNvSpPr>
          <p:nvPr>
            <p:ph type="body" sz="half" idx="2"/>
          </p:nvPr>
        </p:nvSpPr>
        <p:spPr>
          <a:xfrm>
            <a:off x="643465" y="2120348"/>
            <a:ext cx="3517567" cy="4108174"/>
          </a:xfrm>
        </p:spPr>
        <p:txBody>
          <a:bodyPr>
            <a:noAutofit/>
          </a:bodyPr>
          <a:lstStyle/>
          <a:p>
            <a:pPr>
              <a:lnSpc>
                <a:spcPct val="100000"/>
              </a:lnSpc>
            </a:pPr>
            <a:r>
              <a:rPr lang="en-US" sz="1600" dirty="0"/>
              <a:t>The HR analytics is the process by which the team of human resource through the analytical process works to improves the performance.</a:t>
            </a:r>
          </a:p>
          <a:p>
            <a:pPr>
              <a:lnSpc>
                <a:spcPct val="100000"/>
              </a:lnSpc>
              <a:buFont typeface="Courier New" panose="02070309020205020404" pitchFamily="49" charset="0"/>
              <a:buChar char="o"/>
            </a:pPr>
            <a:r>
              <a:rPr lang="en-US" sz="1600" dirty="0"/>
              <a:t>When the team of human resource makes use of this process, the business of the company is benefitted at large as it gets larger return on investment.</a:t>
            </a:r>
          </a:p>
          <a:p>
            <a:pPr>
              <a:lnSpc>
                <a:spcPct val="100000"/>
              </a:lnSpc>
              <a:buFont typeface="Courier New" panose="02070309020205020404" pitchFamily="49" charset="0"/>
              <a:buChar char="o"/>
            </a:pPr>
            <a:r>
              <a:rPr lang="en-US" sz="1600" dirty="0"/>
              <a:t> Deals with the gathering of the employee information to know their efficiency level.</a:t>
            </a:r>
          </a:p>
          <a:p>
            <a:pPr>
              <a:lnSpc>
                <a:spcPct val="100000"/>
              </a:lnSpc>
              <a:buFont typeface="Courier New" panose="02070309020205020404" pitchFamily="49" charset="0"/>
              <a:buChar char="o"/>
            </a:pPr>
            <a:r>
              <a:rPr lang="en-US" sz="1600" dirty="0"/>
              <a:t>Helps employees by providing the insights and the advice related to the task to help them make relevant decisions</a:t>
            </a:r>
          </a:p>
          <a:p>
            <a:pPr marL="0" indent="0">
              <a:lnSpc>
                <a:spcPct val="100000"/>
              </a:lnSpc>
              <a:buNone/>
            </a:pPr>
            <a:endParaRPr lang="en-US" sz="1600" dirty="0"/>
          </a:p>
        </p:txBody>
      </p:sp>
    </p:spTree>
    <p:extLst>
      <p:ext uri="{BB962C8B-B14F-4D97-AF65-F5344CB8AC3E}">
        <p14:creationId xmlns:p14="http://schemas.microsoft.com/office/powerpoint/2010/main" val="14397030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76232-9B8F-0403-C97D-B2963FA3D070}"/>
              </a:ext>
            </a:extLst>
          </p:cNvPr>
          <p:cNvSpPr>
            <a:spLocks noGrp="1"/>
          </p:cNvSpPr>
          <p:nvPr>
            <p:ph type="title"/>
          </p:nvPr>
        </p:nvSpPr>
        <p:spPr>
          <a:xfrm>
            <a:off x="643467" y="786384"/>
            <a:ext cx="3491212" cy="1877304"/>
          </a:xfrm>
        </p:spPr>
        <p:txBody>
          <a:bodyPr anchor="b">
            <a:normAutofit/>
          </a:bodyPr>
          <a:lstStyle/>
          <a:p>
            <a:r>
              <a:rPr lang="en-US" dirty="0"/>
              <a:t>ASSOCIATES :</a:t>
            </a:r>
            <a:endParaRPr lang="en-IN" dirty="0"/>
          </a:p>
        </p:txBody>
      </p:sp>
      <p:graphicFrame>
        <p:nvGraphicFramePr>
          <p:cNvPr id="5" name="Content Placeholder 2">
            <a:extLst>
              <a:ext uri="{FF2B5EF4-FFF2-40B4-BE49-F238E27FC236}">
                <a16:creationId xmlns:a16="http://schemas.microsoft.com/office/drawing/2014/main" id="{BA0F54AD-FE0F-758C-5F50-0DB73BFDC5E8}"/>
              </a:ext>
            </a:extLst>
          </p:cNvPr>
          <p:cNvGraphicFramePr>
            <a:graphicFrameLocks noGrp="1"/>
          </p:cNvGraphicFramePr>
          <p:nvPr>
            <p:ph idx="1"/>
            <p:extLst>
              <p:ext uri="{D42A27DB-BD31-4B8C-83A1-F6EECF244321}">
                <p14:modId xmlns:p14="http://schemas.microsoft.com/office/powerpoint/2010/main" val="1572242944"/>
              </p:ext>
            </p:extLst>
          </p:nvPr>
        </p:nvGraphicFramePr>
        <p:xfrm>
          <a:off x="5458984" y="812799"/>
          <a:ext cx="5928344" cy="52947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ectangle 2">
            <a:extLst>
              <a:ext uri="{FF2B5EF4-FFF2-40B4-BE49-F238E27FC236}">
                <a16:creationId xmlns:a16="http://schemas.microsoft.com/office/drawing/2014/main" id="{2D5A5B61-9632-7023-BB5F-DD89554A29E3}"/>
              </a:ext>
            </a:extLst>
          </p:cNvPr>
          <p:cNvSpPr/>
          <p:nvPr/>
        </p:nvSpPr>
        <p:spPr>
          <a:xfrm>
            <a:off x="2389073" y="5835464"/>
            <a:ext cx="2112985" cy="90326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r>
              <a:rPr lang="en-US" dirty="0"/>
              <a:t>Mentor Name:</a:t>
            </a:r>
          </a:p>
          <a:p>
            <a:pPr algn="r"/>
            <a:r>
              <a:rPr lang="en-US" b="1" i="1" dirty="0"/>
              <a:t>Ms. Dipti Sinha</a:t>
            </a:r>
            <a:endParaRPr lang="en-IN" b="1" i="1" dirty="0"/>
          </a:p>
        </p:txBody>
      </p:sp>
    </p:spTree>
    <p:extLst>
      <p:ext uri="{BB962C8B-B14F-4D97-AF65-F5344CB8AC3E}">
        <p14:creationId xmlns:p14="http://schemas.microsoft.com/office/powerpoint/2010/main" val="21823475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A49EF-69DE-2FA4-BE63-66F8C3BBDABE}"/>
              </a:ext>
            </a:extLst>
          </p:cNvPr>
          <p:cNvSpPr>
            <a:spLocks noGrp="1"/>
          </p:cNvSpPr>
          <p:nvPr>
            <p:ph type="title"/>
          </p:nvPr>
        </p:nvSpPr>
        <p:spPr>
          <a:xfrm>
            <a:off x="643466" y="786383"/>
            <a:ext cx="3517567" cy="2093975"/>
          </a:xfrm>
        </p:spPr>
        <p:txBody>
          <a:bodyPr anchor="b">
            <a:normAutofit/>
          </a:bodyPr>
          <a:lstStyle/>
          <a:p>
            <a:r>
              <a:rPr lang="en-US" dirty="0"/>
              <a:t>CONTENTS :</a:t>
            </a:r>
            <a:endParaRPr lang="en-IN" dirty="0"/>
          </a:p>
        </p:txBody>
      </p:sp>
      <p:graphicFrame>
        <p:nvGraphicFramePr>
          <p:cNvPr id="12" name="Content Placeholder 2">
            <a:extLst>
              <a:ext uri="{FF2B5EF4-FFF2-40B4-BE49-F238E27FC236}">
                <a16:creationId xmlns:a16="http://schemas.microsoft.com/office/drawing/2014/main" id="{86E43FFC-0869-575E-B4C2-45B1C26BCB74}"/>
              </a:ext>
            </a:extLst>
          </p:cNvPr>
          <p:cNvGraphicFramePr>
            <a:graphicFrameLocks noGrp="1"/>
          </p:cNvGraphicFramePr>
          <p:nvPr>
            <p:ph idx="1"/>
            <p:extLst>
              <p:ext uri="{D42A27DB-BD31-4B8C-83A1-F6EECF244321}">
                <p14:modId xmlns:p14="http://schemas.microsoft.com/office/powerpoint/2010/main" val="943231399"/>
              </p:ext>
            </p:extLst>
          </p:nvPr>
        </p:nvGraphicFramePr>
        <p:xfrm>
          <a:off x="5458984" y="812799"/>
          <a:ext cx="5928344" cy="52947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064348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51A3C-FC58-ABD4-F0FB-D6FEBAB749DB}"/>
              </a:ext>
            </a:extLst>
          </p:cNvPr>
          <p:cNvSpPr>
            <a:spLocks noGrp="1"/>
          </p:cNvSpPr>
          <p:nvPr>
            <p:ph type="title"/>
          </p:nvPr>
        </p:nvSpPr>
        <p:spPr>
          <a:xfrm>
            <a:off x="643466" y="786383"/>
            <a:ext cx="3517567" cy="2093975"/>
          </a:xfrm>
        </p:spPr>
        <p:txBody>
          <a:bodyPr anchor="b">
            <a:normAutofit/>
          </a:bodyPr>
          <a:lstStyle/>
          <a:p>
            <a:r>
              <a:rPr lang="en-US" dirty="0"/>
              <a:t>Why HR Analytics ?</a:t>
            </a:r>
            <a:endParaRPr lang="en-IN" dirty="0"/>
          </a:p>
        </p:txBody>
      </p:sp>
      <p:pic>
        <p:nvPicPr>
          <p:cNvPr id="11" name="Content Placeholder 10" descr="A close-up of a diagram&#10;&#10;Description automatically generated">
            <a:extLst>
              <a:ext uri="{FF2B5EF4-FFF2-40B4-BE49-F238E27FC236}">
                <a16:creationId xmlns:a16="http://schemas.microsoft.com/office/drawing/2014/main" id="{EB6958B1-5D92-01B1-4064-3BE8C275244E}"/>
              </a:ext>
            </a:extLst>
          </p:cNvPr>
          <p:cNvPicPr>
            <a:picLocks noGrp="1" noChangeAspect="1"/>
          </p:cNvPicPr>
          <p:nvPr>
            <p:ph idx="1"/>
          </p:nvPr>
        </p:nvPicPr>
        <p:blipFill>
          <a:blip r:embed="rId2"/>
          <a:stretch>
            <a:fillRect/>
          </a:stretch>
        </p:blipFill>
        <p:spPr>
          <a:xfrm>
            <a:off x="5458984" y="1792831"/>
            <a:ext cx="5928344" cy="3334693"/>
          </a:xfrm>
          <a:noFill/>
        </p:spPr>
      </p:pic>
      <p:sp>
        <p:nvSpPr>
          <p:cNvPr id="16" name="Content Placeholder 2">
            <a:extLst>
              <a:ext uri="{FF2B5EF4-FFF2-40B4-BE49-F238E27FC236}">
                <a16:creationId xmlns:a16="http://schemas.microsoft.com/office/drawing/2014/main" id="{38E7E48D-22AA-EA3A-7091-9631A955220D}"/>
              </a:ext>
            </a:extLst>
          </p:cNvPr>
          <p:cNvSpPr>
            <a:spLocks noGrp="1"/>
          </p:cNvSpPr>
          <p:nvPr>
            <p:ph type="body" sz="half" idx="2"/>
          </p:nvPr>
        </p:nvSpPr>
        <p:spPr>
          <a:xfrm>
            <a:off x="643465" y="3043050"/>
            <a:ext cx="3517567" cy="3064505"/>
          </a:xfrm>
        </p:spPr>
        <p:txBody>
          <a:bodyPr>
            <a:normAutofit/>
          </a:bodyPr>
          <a:lstStyle/>
          <a:p>
            <a:r>
              <a:rPr lang="en-US"/>
              <a:t>HR Analytics is the science of gathering, organizing and analyzing the data related to HR functions like recruitment, talent management, employee management, performance and retention to ensure better decision making in all these areas. </a:t>
            </a:r>
          </a:p>
        </p:txBody>
      </p:sp>
    </p:spTree>
    <p:extLst>
      <p:ext uri="{BB962C8B-B14F-4D97-AF65-F5344CB8AC3E}">
        <p14:creationId xmlns:p14="http://schemas.microsoft.com/office/powerpoint/2010/main" val="17070407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DE103-1198-7079-AAD9-5F8AEEFD2AF3}"/>
              </a:ext>
            </a:extLst>
          </p:cNvPr>
          <p:cNvSpPr>
            <a:spLocks noGrp="1"/>
          </p:cNvSpPr>
          <p:nvPr>
            <p:ph type="title"/>
          </p:nvPr>
        </p:nvSpPr>
        <p:spPr>
          <a:xfrm>
            <a:off x="643466" y="786383"/>
            <a:ext cx="3517567" cy="2093975"/>
          </a:xfrm>
        </p:spPr>
        <p:txBody>
          <a:bodyPr anchor="b">
            <a:normAutofit/>
          </a:bodyPr>
          <a:lstStyle/>
          <a:p>
            <a:r>
              <a:rPr lang="en-US" dirty="0"/>
              <a:t>METRICS :</a:t>
            </a:r>
            <a:endParaRPr lang="en-IN" dirty="0"/>
          </a:p>
        </p:txBody>
      </p:sp>
      <p:pic>
        <p:nvPicPr>
          <p:cNvPr id="6" name="Content Placeholder 5" descr="A diagram of a funnel&#10;&#10;Description automatically generated">
            <a:extLst>
              <a:ext uri="{FF2B5EF4-FFF2-40B4-BE49-F238E27FC236}">
                <a16:creationId xmlns:a16="http://schemas.microsoft.com/office/drawing/2014/main" id="{C0B81E05-5F73-2C56-2F36-7F254E2D23F1}"/>
              </a:ext>
            </a:extLst>
          </p:cNvPr>
          <p:cNvPicPr>
            <a:picLocks noGrp="1" noChangeAspect="1"/>
          </p:cNvPicPr>
          <p:nvPr>
            <p:ph idx="1"/>
          </p:nvPr>
        </p:nvPicPr>
        <p:blipFill>
          <a:blip r:embed="rId2"/>
          <a:stretch>
            <a:fillRect/>
          </a:stretch>
        </p:blipFill>
        <p:spPr>
          <a:xfrm>
            <a:off x="5458984" y="1792831"/>
            <a:ext cx="5928344" cy="3334693"/>
          </a:xfrm>
          <a:noFill/>
        </p:spPr>
      </p:pic>
      <p:sp>
        <p:nvSpPr>
          <p:cNvPr id="3" name="Content Placeholder 2">
            <a:extLst>
              <a:ext uri="{FF2B5EF4-FFF2-40B4-BE49-F238E27FC236}">
                <a16:creationId xmlns:a16="http://schemas.microsoft.com/office/drawing/2014/main" id="{A3676AE0-B767-DE06-959F-009EDDF104AE}"/>
              </a:ext>
            </a:extLst>
          </p:cNvPr>
          <p:cNvSpPr>
            <a:spLocks noGrp="1"/>
          </p:cNvSpPr>
          <p:nvPr>
            <p:ph type="body" sz="half" idx="2"/>
          </p:nvPr>
        </p:nvSpPr>
        <p:spPr>
          <a:xfrm>
            <a:off x="643465" y="3043050"/>
            <a:ext cx="3517567" cy="3064505"/>
          </a:xfrm>
        </p:spPr>
        <p:txBody>
          <a:bodyPr>
            <a:normAutofit/>
          </a:bodyPr>
          <a:lstStyle/>
          <a:p>
            <a:r>
              <a:rPr lang="en-US" dirty="0"/>
              <a:t>Human Resource (HR) metrics are measurements used to determine the value and effectiveness of HR initiatives, typically including such areas as turnover, training, return on human capital, costs of labor, and expenses per employee.</a:t>
            </a:r>
            <a:endParaRPr lang="en-IN" dirty="0"/>
          </a:p>
        </p:txBody>
      </p:sp>
    </p:spTree>
    <p:extLst>
      <p:ext uri="{BB962C8B-B14F-4D97-AF65-F5344CB8AC3E}">
        <p14:creationId xmlns:p14="http://schemas.microsoft.com/office/powerpoint/2010/main" val="41371425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5FD96-6D54-64A7-CEBF-1C3C3FEF7BAC}"/>
              </a:ext>
            </a:extLst>
          </p:cNvPr>
          <p:cNvSpPr>
            <a:spLocks noGrp="1"/>
          </p:cNvSpPr>
          <p:nvPr>
            <p:ph type="title"/>
          </p:nvPr>
        </p:nvSpPr>
        <p:spPr/>
        <p:txBody>
          <a:bodyPr/>
          <a:lstStyle/>
          <a:p>
            <a:r>
              <a:rPr lang="en-US" dirty="0"/>
              <a:t>KPI’s</a:t>
            </a:r>
            <a:endParaRPr lang="en-IN" dirty="0"/>
          </a:p>
        </p:txBody>
      </p:sp>
      <p:pic>
        <p:nvPicPr>
          <p:cNvPr id="6" name="Content Placeholder 5" descr="A diagram of key performance indicator&#10;&#10;Description automatically generated">
            <a:extLst>
              <a:ext uri="{FF2B5EF4-FFF2-40B4-BE49-F238E27FC236}">
                <a16:creationId xmlns:a16="http://schemas.microsoft.com/office/drawing/2014/main" id="{DDF19370-2507-5E0C-9799-D1E587431B85}"/>
              </a:ext>
            </a:extLst>
          </p:cNvPr>
          <p:cNvPicPr>
            <a:picLocks noGrp="1" noChangeAspect="1"/>
          </p:cNvPicPr>
          <p:nvPr>
            <p:ph idx="1"/>
          </p:nvPr>
        </p:nvPicPr>
        <p:blipFill>
          <a:blip r:embed="rId2"/>
          <a:stretch>
            <a:fillRect/>
          </a:stretch>
        </p:blipFill>
        <p:spPr>
          <a:xfrm>
            <a:off x="5459413" y="1644184"/>
            <a:ext cx="5927725" cy="3631545"/>
          </a:xfrm>
        </p:spPr>
      </p:pic>
      <p:sp>
        <p:nvSpPr>
          <p:cNvPr id="4" name="Text Placeholder 3">
            <a:extLst>
              <a:ext uri="{FF2B5EF4-FFF2-40B4-BE49-F238E27FC236}">
                <a16:creationId xmlns:a16="http://schemas.microsoft.com/office/drawing/2014/main" id="{38641463-936D-3918-948C-555B3254FE95}"/>
              </a:ext>
            </a:extLst>
          </p:cNvPr>
          <p:cNvSpPr>
            <a:spLocks noGrp="1"/>
          </p:cNvSpPr>
          <p:nvPr>
            <p:ph type="body" sz="half" idx="2"/>
          </p:nvPr>
        </p:nvSpPr>
        <p:spPr/>
        <p:txBody>
          <a:bodyPr anchor="ctr">
            <a:normAutofit fontScale="92500"/>
          </a:bodyPr>
          <a:lstStyle/>
          <a:p>
            <a:pPr marL="400050" indent="-400050" algn="just">
              <a:buFont typeface="+mj-lt"/>
              <a:buAutoNum type="arabicPeriod"/>
            </a:pPr>
            <a:r>
              <a:rPr lang="en-US" sz="1400" dirty="0"/>
              <a:t>Average Attrition Rate for all Departments</a:t>
            </a:r>
          </a:p>
          <a:p>
            <a:pPr marL="400050" indent="-400050" algn="just">
              <a:buFont typeface="+mj-lt"/>
              <a:buAutoNum type="arabicPeriod"/>
            </a:pPr>
            <a:r>
              <a:rPr lang="en-US" sz="1400" dirty="0"/>
              <a:t>Average Hourly Rate of Male Research Scientist</a:t>
            </a:r>
          </a:p>
          <a:p>
            <a:pPr marL="400050" indent="-400050" algn="just">
              <a:buFont typeface="+mj-lt"/>
              <a:buAutoNum type="arabicPeriod"/>
            </a:pPr>
            <a:r>
              <a:rPr lang="en-US" sz="1400" dirty="0"/>
              <a:t>Attrition Rate vs Monthly Income Stats</a:t>
            </a:r>
          </a:p>
          <a:p>
            <a:pPr marL="400050" indent="-400050" algn="just">
              <a:buFont typeface="+mj-lt"/>
              <a:buAutoNum type="arabicPeriod"/>
            </a:pPr>
            <a:r>
              <a:rPr lang="en-US" sz="1400" dirty="0"/>
              <a:t>Average Working Years for Each Department</a:t>
            </a:r>
          </a:p>
          <a:p>
            <a:pPr marL="400050" indent="-400050" algn="just">
              <a:buFont typeface="+mj-lt"/>
              <a:buAutoNum type="arabicPeriod"/>
            </a:pPr>
            <a:r>
              <a:rPr lang="en-US" sz="1400" dirty="0"/>
              <a:t>Job Role vs Work Life Balance</a:t>
            </a:r>
          </a:p>
          <a:p>
            <a:pPr marL="400050" indent="-400050" algn="just">
              <a:buFont typeface="+mj-lt"/>
              <a:buAutoNum type="arabicPeriod"/>
            </a:pPr>
            <a:r>
              <a:rPr lang="en-IN" sz="1400" dirty="0"/>
              <a:t>Attrition Rate vs Year Since Last Promotion Relation</a:t>
            </a:r>
          </a:p>
        </p:txBody>
      </p:sp>
    </p:spTree>
    <p:extLst>
      <p:ext uri="{BB962C8B-B14F-4D97-AF65-F5344CB8AC3E}">
        <p14:creationId xmlns:p14="http://schemas.microsoft.com/office/powerpoint/2010/main" val="39882557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900FC-24C5-77E9-F9E8-79C177A95E9F}"/>
              </a:ext>
            </a:extLst>
          </p:cNvPr>
          <p:cNvSpPr>
            <a:spLocks noGrp="1"/>
          </p:cNvSpPr>
          <p:nvPr>
            <p:ph type="title"/>
          </p:nvPr>
        </p:nvSpPr>
        <p:spPr>
          <a:xfrm>
            <a:off x="643466" y="750445"/>
            <a:ext cx="3517568" cy="2129913"/>
          </a:xfrm>
        </p:spPr>
        <p:txBody>
          <a:bodyPr anchor="ctr">
            <a:normAutofit/>
          </a:bodyPr>
          <a:lstStyle/>
          <a:p>
            <a:r>
              <a:rPr lang="en-US" sz="3100" dirty="0"/>
              <a:t>1. Average  Attrition Rate for all Departments </a:t>
            </a:r>
            <a:br>
              <a:rPr lang="en-US" sz="3600" dirty="0"/>
            </a:br>
            <a:endParaRPr lang="en-IN" dirty="0"/>
          </a:p>
        </p:txBody>
      </p:sp>
      <p:pic>
        <p:nvPicPr>
          <p:cNvPr id="8" name="Content Placeholder 7">
            <a:extLst>
              <a:ext uri="{FF2B5EF4-FFF2-40B4-BE49-F238E27FC236}">
                <a16:creationId xmlns:a16="http://schemas.microsoft.com/office/drawing/2014/main" id="{EBF41B51-4474-C252-EECE-5A99E6905FE9}"/>
              </a:ext>
            </a:extLst>
          </p:cNvPr>
          <p:cNvPicPr>
            <a:picLocks noGrp="1" noChangeAspect="1"/>
          </p:cNvPicPr>
          <p:nvPr>
            <p:ph idx="1"/>
          </p:nvPr>
        </p:nvPicPr>
        <p:blipFill>
          <a:blip r:embed="rId2"/>
          <a:stretch>
            <a:fillRect/>
          </a:stretch>
        </p:blipFill>
        <p:spPr>
          <a:xfrm>
            <a:off x="5459413" y="1575900"/>
            <a:ext cx="5927725" cy="3064505"/>
          </a:xfrm>
        </p:spPr>
      </p:pic>
      <p:sp>
        <p:nvSpPr>
          <p:cNvPr id="4" name="Text Placeholder 3">
            <a:extLst>
              <a:ext uri="{FF2B5EF4-FFF2-40B4-BE49-F238E27FC236}">
                <a16:creationId xmlns:a16="http://schemas.microsoft.com/office/drawing/2014/main" id="{BA09DD90-5E1F-5373-7A01-58FECA911880}"/>
              </a:ext>
            </a:extLst>
          </p:cNvPr>
          <p:cNvSpPr>
            <a:spLocks noGrp="1"/>
          </p:cNvSpPr>
          <p:nvPr>
            <p:ph type="body" sz="half" idx="2"/>
          </p:nvPr>
        </p:nvSpPr>
        <p:spPr/>
        <p:txBody>
          <a:bodyPr>
            <a:normAutofit fontScale="85000" lnSpcReduction="20000"/>
          </a:bodyPr>
          <a:lstStyle/>
          <a:p>
            <a:r>
              <a:rPr lang="en-US" dirty="0"/>
              <a:t>The "Average Attrition Rate for all Departments" refers to the percentage of employees leaving a company across all its departments, averaged out. It provides a measure of how many employees are leaving the organization relative to the total workforce, offering insight into overall turnover trends within the company. A higher attrition rate may indicate dissatisfaction or issues within the organization, while a lower rate may suggest stability and satisfaction among employees.</a:t>
            </a:r>
          </a:p>
          <a:p>
            <a:endParaRPr lang="en-US" dirty="0"/>
          </a:p>
          <a:p>
            <a:endParaRPr lang="en-US" dirty="0"/>
          </a:p>
          <a:p>
            <a:endParaRPr lang="en-US" dirty="0"/>
          </a:p>
          <a:p>
            <a:endParaRPr lang="en-US" dirty="0"/>
          </a:p>
          <a:p>
            <a:endParaRPr lang="en-US" dirty="0"/>
          </a:p>
          <a:p>
            <a:endParaRPr lang="en-IN" dirty="0"/>
          </a:p>
        </p:txBody>
      </p:sp>
    </p:spTree>
    <p:extLst>
      <p:ext uri="{BB962C8B-B14F-4D97-AF65-F5344CB8AC3E}">
        <p14:creationId xmlns:p14="http://schemas.microsoft.com/office/powerpoint/2010/main" val="1423228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A37A24-5D8F-24C0-E044-5F8B8D5099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CA102B-4A91-7E90-7AA5-B54122B5A181}"/>
              </a:ext>
            </a:extLst>
          </p:cNvPr>
          <p:cNvSpPr>
            <a:spLocks noGrp="1"/>
          </p:cNvSpPr>
          <p:nvPr>
            <p:ph type="title"/>
          </p:nvPr>
        </p:nvSpPr>
        <p:spPr/>
        <p:txBody>
          <a:bodyPr anchor="ctr">
            <a:noAutofit/>
          </a:bodyPr>
          <a:lstStyle/>
          <a:p>
            <a:pPr>
              <a:lnSpc>
                <a:spcPct val="100000"/>
              </a:lnSpc>
            </a:pPr>
            <a:r>
              <a:rPr lang="en-US" sz="2800" dirty="0"/>
              <a:t>2. Average Hourly    Rate of Male Research Scientist</a:t>
            </a:r>
            <a:br>
              <a:rPr lang="en-US" sz="2800" dirty="0"/>
            </a:br>
            <a:br>
              <a:rPr lang="en-US" sz="2800" dirty="0"/>
            </a:br>
            <a:endParaRPr lang="en-IN" sz="2800" dirty="0"/>
          </a:p>
        </p:txBody>
      </p:sp>
      <p:sp>
        <p:nvSpPr>
          <p:cNvPr id="4" name="Text Placeholder 3">
            <a:extLst>
              <a:ext uri="{FF2B5EF4-FFF2-40B4-BE49-F238E27FC236}">
                <a16:creationId xmlns:a16="http://schemas.microsoft.com/office/drawing/2014/main" id="{F64CA70F-EA88-8D77-C15F-02BF35F30CC8}"/>
              </a:ext>
            </a:extLst>
          </p:cNvPr>
          <p:cNvSpPr>
            <a:spLocks noGrp="1"/>
          </p:cNvSpPr>
          <p:nvPr>
            <p:ph type="body" sz="half" idx="2"/>
          </p:nvPr>
        </p:nvSpPr>
        <p:spPr/>
        <p:txBody>
          <a:bodyPr>
            <a:normAutofit fontScale="85000" lnSpcReduction="20000"/>
          </a:bodyPr>
          <a:lstStyle/>
          <a:p>
            <a:endParaRPr lang="en-US" dirty="0"/>
          </a:p>
          <a:p>
            <a:r>
              <a:rPr lang="en-US" dirty="0"/>
              <a:t>The "Average Hourly Rate of Male Research Scientists" is the average amount paid per hour to male employees working in the role of research scientist within a specific organization or industry. It provides a metric for understanding the compensation level for this specific demographic group within the profession. This data point helps gauge pay equity and may highlight disparities or trends in remuneration based on gender within the field of research science.</a:t>
            </a:r>
          </a:p>
          <a:p>
            <a:endParaRPr lang="en-US" dirty="0"/>
          </a:p>
          <a:p>
            <a:endParaRPr lang="en-US" dirty="0"/>
          </a:p>
          <a:p>
            <a:endParaRPr lang="en-US" dirty="0"/>
          </a:p>
          <a:p>
            <a:endParaRPr lang="en-US" dirty="0"/>
          </a:p>
          <a:p>
            <a:endParaRPr lang="en-IN" dirty="0"/>
          </a:p>
        </p:txBody>
      </p:sp>
      <p:pic>
        <p:nvPicPr>
          <p:cNvPr id="10" name="Content Placeholder 9">
            <a:extLst>
              <a:ext uri="{FF2B5EF4-FFF2-40B4-BE49-F238E27FC236}">
                <a16:creationId xmlns:a16="http://schemas.microsoft.com/office/drawing/2014/main" id="{C7591993-6D35-5028-B9CB-78F414E0B63E}"/>
              </a:ext>
            </a:extLst>
          </p:cNvPr>
          <p:cNvPicPr>
            <a:picLocks noGrp="1" noChangeAspect="1"/>
          </p:cNvPicPr>
          <p:nvPr>
            <p:ph idx="1"/>
          </p:nvPr>
        </p:nvPicPr>
        <p:blipFill>
          <a:blip r:embed="rId2"/>
          <a:stretch>
            <a:fillRect/>
          </a:stretch>
        </p:blipFill>
        <p:spPr>
          <a:xfrm>
            <a:off x="5459413" y="1989668"/>
            <a:ext cx="5927725" cy="2940577"/>
          </a:xfrm>
        </p:spPr>
      </p:pic>
    </p:spTree>
    <p:extLst>
      <p:ext uri="{BB962C8B-B14F-4D97-AF65-F5344CB8AC3E}">
        <p14:creationId xmlns:p14="http://schemas.microsoft.com/office/powerpoint/2010/main" val="28626987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E878B1-9AD3-7BFD-8897-CF43863AB4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A5123C-DBAC-7335-E5BC-42DF80C91D02}"/>
              </a:ext>
            </a:extLst>
          </p:cNvPr>
          <p:cNvSpPr>
            <a:spLocks noGrp="1"/>
          </p:cNvSpPr>
          <p:nvPr>
            <p:ph type="title"/>
          </p:nvPr>
        </p:nvSpPr>
        <p:spPr/>
        <p:txBody>
          <a:bodyPr anchor="ctr">
            <a:noAutofit/>
          </a:bodyPr>
          <a:lstStyle/>
          <a:p>
            <a:pPr>
              <a:lnSpc>
                <a:spcPct val="100000"/>
              </a:lnSpc>
            </a:pPr>
            <a:br>
              <a:rPr lang="en-US" sz="2800" dirty="0"/>
            </a:br>
            <a:r>
              <a:rPr lang="en-US" sz="2800" dirty="0"/>
              <a:t>3. Attrition Rate vs Monthly Income Stats</a:t>
            </a:r>
            <a:br>
              <a:rPr lang="en-US" sz="2800" dirty="0"/>
            </a:br>
            <a:br>
              <a:rPr lang="en-US" sz="2800" dirty="0"/>
            </a:br>
            <a:br>
              <a:rPr lang="en-US" sz="2800" dirty="0"/>
            </a:br>
            <a:endParaRPr lang="en-IN" sz="2800" dirty="0"/>
          </a:p>
        </p:txBody>
      </p:sp>
      <p:sp>
        <p:nvSpPr>
          <p:cNvPr id="4" name="Text Placeholder 3">
            <a:extLst>
              <a:ext uri="{FF2B5EF4-FFF2-40B4-BE49-F238E27FC236}">
                <a16:creationId xmlns:a16="http://schemas.microsoft.com/office/drawing/2014/main" id="{917890A0-9F0E-7C01-5A2F-9AB6BB41CCA1}"/>
              </a:ext>
            </a:extLst>
          </p:cNvPr>
          <p:cNvSpPr>
            <a:spLocks noGrp="1"/>
          </p:cNvSpPr>
          <p:nvPr>
            <p:ph type="body" sz="half" idx="2"/>
          </p:nvPr>
        </p:nvSpPr>
        <p:spPr/>
        <p:txBody>
          <a:bodyPr>
            <a:normAutofit fontScale="25000" lnSpcReduction="20000"/>
          </a:bodyPr>
          <a:lstStyle/>
          <a:p>
            <a:r>
              <a:rPr lang="en-US" sz="6000" dirty="0"/>
              <a:t>"Attrition Rate vs Monthly Income Stats" compares the rate at which employees leave a company (attrition rate) with their monthly income statistics. It examines whether there's a correlation between employee turnover and income levels. Higher attrition rates coupled with lower monthly incomes might indicate dissatisfaction with compensation, potentially leading to turnover. Conversely, lower attrition rates alongside higher incomes could suggest greater employee satisfaction and retention. This analysis helps organizations understand the impact of compensation on employee retention and overall workforce stability</a:t>
            </a:r>
            <a:r>
              <a:rPr lang="en-US" dirty="0"/>
              <a:t>.</a:t>
            </a:r>
          </a:p>
          <a:p>
            <a:endParaRPr lang="en-US" dirty="0"/>
          </a:p>
          <a:p>
            <a:endParaRPr lang="en-US" dirty="0"/>
          </a:p>
          <a:p>
            <a:endParaRPr lang="en-US" dirty="0"/>
          </a:p>
          <a:p>
            <a:endParaRPr lang="en-IN" dirty="0"/>
          </a:p>
        </p:txBody>
      </p:sp>
      <p:pic>
        <p:nvPicPr>
          <p:cNvPr id="9" name="Content Placeholder 8">
            <a:extLst>
              <a:ext uri="{FF2B5EF4-FFF2-40B4-BE49-F238E27FC236}">
                <a16:creationId xmlns:a16="http://schemas.microsoft.com/office/drawing/2014/main" id="{79A7F318-C28E-E7D2-6CCA-96BEADFBC511}"/>
              </a:ext>
            </a:extLst>
          </p:cNvPr>
          <p:cNvPicPr>
            <a:picLocks noGrp="1" noChangeAspect="1"/>
          </p:cNvPicPr>
          <p:nvPr>
            <p:ph idx="1"/>
          </p:nvPr>
        </p:nvPicPr>
        <p:blipFill>
          <a:blip r:embed="rId2"/>
          <a:stretch>
            <a:fillRect/>
          </a:stretch>
        </p:blipFill>
        <p:spPr>
          <a:xfrm>
            <a:off x="5459413" y="2085499"/>
            <a:ext cx="5927725" cy="2748914"/>
          </a:xfrm>
        </p:spPr>
      </p:pic>
    </p:spTree>
    <p:extLst>
      <p:ext uri="{BB962C8B-B14F-4D97-AF65-F5344CB8AC3E}">
        <p14:creationId xmlns:p14="http://schemas.microsoft.com/office/powerpoint/2010/main" val="4218500838"/>
      </p:ext>
    </p:extLst>
  </p:cSld>
  <p:clrMapOvr>
    <a:masterClrMapping/>
  </p:clrMapOvr>
</p:sld>
</file>

<file path=ppt/theme/theme1.xml><?xml version="1.0" encoding="utf-8"?>
<a:theme xmlns:a="http://schemas.openxmlformats.org/drawingml/2006/main" name="Custom">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F5B7AB07-F859-4656-A1C1-DAFCFA0ACA4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_ip_UnifiedCompliancePolicyUIAction xmlns="http://schemas.microsoft.com/sharepoint/v3" xsi:nil="true"/>
    <Image xmlns="71af3243-3dd4-4a8d-8c0d-dd76da1f02a5">
      <Url xsi:nil="true"/>
      <Description xsi:nil="true"/>
    </Image>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D2957789-34B8-480C-AF9B-3EB54B9E5C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{2553ABC4-67F9-448E-AF07-A8E9439B7DC1}tf22712842_win32</Template>
  <TotalTime>122</TotalTime>
  <Words>994</Words>
  <Application>Microsoft Office PowerPoint</Application>
  <PresentationFormat>Widescreen</PresentationFormat>
  <Paragraphs>62</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Bookman Old Style</vt:lpstr>
      <vt:lpstr>Calibri</vt:lpstr>
      <vt:lpstr>Courier New</vt:lpstr>
      <vt:lpstr>Franklin Gothic Book</vt:lpstr>
      <vt:lpstr>Custom</vt:lpstr>
      <vt:lpstr>HR ANALYTICS</vt:lpstr>
      <vt:lpstr>ASSOCIATES :</vt:lpstr>
      <vt:lpstr>CONTENTS :</vt:lpstr>
      <vt:lpstr>Why HR Analytics ?</vt:lpstr>
      <vt:lpstr>METRICS :</vt:lpstr>
      <vt:lpstr>KPI’s</vt:lpstr>
      <vt:lpstr>1. Average  Attrition Rate for all Departments  </vt:lpstr>
      <vt:lpstr>2. Average Hourly    Rate of Male Research Scientist  </vt:lpstr>
      <vt:lpstr> 3. Attrition Rate vs Monthly Income Stats   </vt:lpstr>
      <vt:lpstr> 4. Average Working Years for Each Department </vt:lpstr>
      <vt:lpstr> 5. Job Role vs Work Life Balance </vt:lpstr>
      <vt:lpstr> 6. Attrition Rate vs Year Since Last Promotion Relation  </vt:lpstr>
      <vt:lpstr>EXCEL DASHBOARD</vt:lpstr>
      <vt:lpstr>POWER BI DASHBOARD</vt:lpstr>
      <vt:lpstr>TABLEAU DASHBOARD</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HR ANALYTICS</dc:title>
  <dc:creator>Bhairav Rane</dc:creator>
  <cp:lastModifiedBy>Bhairav Rane</cp:lastModifiedBy>
  <cp:revision>3</cp:revision>
  <dcterms:created xsi:type="dcterms:W3CDTF">2024-03-13T06:43:50Z</dcterms:created>
  <dcterms:modified xsi:type="dcterms:W3CDTF">2024-03-14T06:47:36Z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